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7"/>
  </p:notesMasterIdLst>
  <p:handoutMasterIdLst>
    <p:handoutMasterId r:id="rId136"/>
  </p:handoutMasterIdLst>
  <p:sldIdLst>
    <p:sldId id="359" r:id="rId4"/>
    <p:sldId id="316" r:id="rId5"/>
    <p:sldId id="633" r:id="rId6"/>
    <p:sldId id="259" r:id="rId8"/>
    <p:sldId id="260" r:id="rId9"/>
    <p:sldId id="261" r:id="rId10"/>
    <p:sldId id="269" r:id="rId11"/>
    <p:sldId id="339" r:id="rId12"/>
    <p:sldId id="270" r:id="rId13"/>
    <p:sldId id="272" r:id="rId14"/>
    <p:sldId id="594" r:id="rId15"/>
    <p:sldId id="598" r:id="rId16"/>
    <p:sldId id="595" r:id="rId17"/>
    <p:sldId id="596" r:id="rId18"/>
    <p:sldId id="597" r:id="rId19"/>
    <p:sldId id="599" r:id="rId20"/>
    <p:sldId id="614" r:id="rId21"/>
    <p:sldId id="618" r:id="rId22"/>
    <p:sldId id="901" r:id="rId23"/>
    <p:sldId id="902" r:id="rId24"/>
    <p:sldId id="624" r:id="rId25"/>
    <p:sldId id="625" r:id="rId26"/>
    <p:sldId id="626" r:id="rId27"/>
    <p:sldId id="627" r:id="rId28"/>
    <p:sldId id="628" r:id="rId29"/>
    <p:sldId id="629" r:id="rId30"/>
    <p:sldId id="630" r:id="rId31"/>
    <p:sldId id="361" r:id="rId32"/>
    <p:sldId id="296" r:id="rId33"/>
    <p:sldId id="295" r:id="rId34"/>
    <p:sldId id="322" r:id="rId35"/>
    <p:sldId id="336" r:id="rId36"/>
    <p:sldId id="298" r:id="rId37"/>
    <p:sldId id="907" r:id="rId38"/>
    <p:sldId id="273" r:id="rId39"/>
    <p:sldId id="783" r:id="rId40"/>
    <p:sldId id="903" r:id="rId41"/>
    <p:sldId id="904" r:id="rId42"/>
    <p:sldId id="511" r:id="rId43"/>
    <p:sldId id="512" r:id="rId44"/>
    <p:sldId id="513" r:id="rId45"/>
    <p:sldId id="784" r:id="rId46"/>
    <p:sldId id="905" r:id="rId47"/>
    <p:sldId id="514" r:id="rId48"/>
    <p:sldId id="515" r:id="rId49"/>
    <p:sldId id="516" r:id="rId50"/>
    <p:sldId id="808" r:id="rId51"/>
    <p:sldId id="807" r:id="rId52"/>
    <p:sldId id="809" r:id="rId53"/>
    <p:sldId id="785" r:id="rId54"/>
    <p:sldId id="786" r:id="rId55"/>
    <p:sldId id="518" r:id="rId56"/>
    <p:sldId id="376" r:id="rId57"/>
    <p:sldId id="378" r:id="rId58"/>
    <p:sldId id="380" r:id="rId59"/>
    <p:sldId id="382" r:id="rId60"/>
    <p:sldId id="371" r:id="rId61"/>
    <p:sldId id="787" r:id="rId62"/>
    <p:sldId id="908" r:id="rId63"/>
    <p:sldId id="788" r:id="rId64"/>
    <p:sldId id="789" r:id="rId65"/>
    <p:sldId id="790" r:id="rId66"/>
    <p:sldId id="791" r:id="rId67"/>
    <p:sldId id="504" r:id="rId68"/>
    <p:sldId id="505" r:id="rId69"/>
    <p:sldId id="506" r:id="rId70"/>
    <p:sldId id="306" r:id="rId71"/>
    <p:sldId id="307" r:id="rId72"/>
    <p:sldId id="373" r:id="rId73"/>
    <p:sldId id="792" r:id="rId74"/>
    <p:sldId id="793" r:id="rId75"/>
    <p:sldId id="794" r:id="rId76"/>
    <p:sldId id="795" r:id="rId77"/>
    <p:sldId id="796" r:id="rId78"/>
    <p:sldId id="798" r:id="rId79"/>
    <p:sldId id="797" r:id="rId80"/>
    <p:sldId id="799" r:id="rId81"/>
    <p:sldId id="800" r:id="rId82"/>
    <p:sldId id="801" r:id="rId83"/>
    <p:sldId id="802" r:id="rId84"/>
    <p:sldId id="803" r:id="rId85"/>
    <p:sldId id="804" r:id="rId86"/>
    <p:sldId id="806" r:id="rId87"/>
    <p:sldId id="308" r:id="rId88"/>
    <p:sldId id="309" r:id="rId89"/>
    <p:sldId id="811" r:id="rId90"/>
    <p:sldId id="810" r:id="rId91"/>
    <p:sldId id="910" r:id="rId92"/>
    <p:sldId id="812" r:id="rId93"/>
    <p:sldId id="813" r:id="rId94"/>
    <p:sldId id="814" r:id="rId95"/>
    <p:sldId id="815" r:id="rId96"/>
    <p:sldId id="816" r:id="rId97"/>
    <p:sldId id="911" r:id="rId98"/>
    <p:sldId id="817" r:id="rId99"/>
    <p:sldId id="818" r:id="rId100"/>
    <p:sldId id="819" r:id="rId101"/>
    <p:sldId id="820" r:id="rId102"/>
    <p:sldId id="821" r:id="rId103"/>
    <p:sldId id="831" r:id="rId104"/>
    <p:sldId id="909" r:id="rId105"/>
    <p:sldId id="832" r:id="rId106"/>
    <p:sldId id="833" r:id="rId107"/>
    <p:sldId id="834" r:id="rId108"/>
    <p:sldId id="835" r:id="rId109"/>
    <p:sldId id="836" r:id="rId110"/>
    <p:sldId id="837" r:id="rId111"/>
    <p:sldId id="844" r:id="rId112"/>
    <p:sldId id="845" r:id="rId113"/>
    <p:sldId id="856" r:id="rId114"/>
    <p:sldId id="847" r:id="rId115"/>
    <p:sldId id="849" r:id="rId116"/>
    <p:sldId id="857" r:id="rId117"/>
    <p:sldId id="858" r:id="rId118"/>
    <p:sldId id="859" r:id="rId119"/>
    <p:sldId id="860" r:id="rId120"/>
    <p:sldId id="862" r:id="rId121"/>
    <p:sldId id="863" r:id="rId122"/>
    <p:sldId id="864" r:id="rId123"/>
    <p:sldId id="865" r:id="rId124"/>
    <p:sldId id="866" r:id="rId125"/>
    <p:sldId id="896" r:id="rId126"/>
    <p:sldId id="898" r:id="rId127"/>
    <p:sldId id="867" r:id="rId128"/>
    <p:sldId id="868" r:id="rId129"/>
    <p:sldId id="869" r:id="rId130"/>
    <p:sldId id="870" r:id="rId131"/>
    <p:sldId id="891" r:id="rId132"/>
    <p:sldId id="894" r:id="rId133"/>
    <p:sldId id="871" r:id="rId134"/>
    <p:sldId id="872" r:id="rId135"/>
  </p:sldIdLst>
  <p:sldSz cx="9144000" cy="6858000" type="screen4x3"/>
  <p:notesSz cx="6858000" cy="9144000"/>
  <p:defaultTextStyle>
    <a:defPPr>
      <a:defRPr lang="en-US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rgbClr val="1D0401"/>
        </a:solidFill>
        <a:latin typeface="Times New Roman" panose="02020603050405020304" pitchFamily="18" charset="0"/>
        <a:ea typeface="PMingLiU" panose="02020500000000000000" pitchFamily="18" charset="-120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rgbClr val="1D0401"/>
        </a:solidFill>
        <a:latin typeface="Times New Roman" panose="02020603050405020304" pitchFamily="18" charset="0"/>
        <a:ea typeface="PMingLiU" panose="02020500000000000000" pitchFamily="18" charset="-120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rgbClr val="1D0401"/>
        </a:solidFill>
        <a:latin typeface="Times New Roman" panose="02020603050405020304" pitchFamily="18" charset="0"/>
        <a:ea typeface="PMingLiU" panose="02020500000000000000" pitchFamily="18" charset="-120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rgbClr val="1D0401"/>
        </a:solidFill>
        <a:latin typeface="Times New Roman" panose="02020603050405020304" pitchFamily="18" charset="0"/>
        <a:ea typeface="PMingLiU" panose="02020500000000000000" pitchFamily="18" charset="-120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rgbClr val="1D0401"/>
        </a:solidFill>
        <a:latin typeface="Times New Roman" panose="02020603050405020304" pitchFamily="18" charset="0"/>
        <a:ea typeface="PMingLiU" panose="02020500000000000000" pitchFamily="18" charset="-120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rgbClr val="1D0401"/>
        </a:solidFill>
        <a:latin typeface="Times New Roman" panose="02020603050405020304" pitchFamily="18" charset="0"/>
        <a:ea typeface="PMingLiU" panose="02020500000000000000" pitchFamily="18" charset="-120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rgbClr val="1D0401"/>
        </a:solidFill>
        <a:latin typeface="Times New Roman" panose="02020603050405020304" pitchFamily="18" charset="0"/>
        <a:ea typeface="PMingLiU" panose="02020500000000000000" pitchFamily="18" charset="-120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rgbClr val="1D0401"/>
        </a:solidFill>
        <a:latin typeface="Times New Roman" panose="02020603050405020304" pitchFamily="18" charset="0"/>
        <a:ea typeface="PMingLiU" panose="02020500000000000000" pitchFamily="18" charset="-120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rgbClr val="1D0401"/>
        </a:solidFill>
        <a:latin typeface="Times New Roman" panose="02020603050405020304" pitchFamily="18" charset="0"/>
        <a:ea typeface="PMingLiU" panose="02020500000000000000" pitchFamily="18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0602"/>
    <a:srgbClr val="1D0401"/>
    <a:srgbClr val="0C0C12"/>
    <a:srgbClr val="3204B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620"/>
    <p:restoredTop sz="94660"/>
  </p:normalViewPr>
  <p:slideViewPr>
    <p:cSldViewPr showGuides="1">
      <p:cViewPr varScale="1">
        <p:scale>
          <a:sx n="79" d="100"/>
          <a:sy n="79" d="100"/>
        </p:scale>
        <p:origin x="-888" y="-90"/>
      </p:cViewPr>
      <p:guideLst>
        <p:guide orient="horz" pos="212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16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5.xml"/><Relationship Id="rId98" Type="http://schemas.openxmlformats.org/officeDocument/2006/relationships/slide" Target="slides/slide94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" Type="http://schemas.openxmlformats.org/officeDocument/2006/relationships/slide" Target="slides/slide5.xml"/><Relationship Id="rId89" Type="http://schemas.openxmlformats.org/officeDocument/2006/relationships/slide" Target="slides/slide85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80" Type="http://schemas.openxmlformats.org/officeDocument/2006/relationships/slide" Target="slides/slide76.xml"/><Relationship Id="rId8" Type="http://schemas.openxmlformats.org/officeDocument/2006/relationships/slide" Target="slides/slide4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7" Type="http://schemas.openxmlformats.org/officeDocument/2006/relationships/notesMaster" Target="notesMasters/notesMaster1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3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9" Type="http://schemas.openxmlformats.org/officeDocument/2006/relationships/tableStyles" Target="tableStyles.xml"/><Relationship Id="rId138" Type="http://schemas.openxmlformats.org/officeDocument/2006/relationships/viewProps" Target="viewProps.xml"/><Relationship Id="rId137" Type="http://schemas.openxmlformats.org/officeDocument/2006/relationships/presProps" Target="presProps.xml"/><Relationship Id="rId136" Type="http://schemas.openxmlformats.org/officeDocument/2006/relationships/handoutMaster" Target="handoutMasters/handoutMaster1.xml"/><Relationship Id="rId135" Type="http://schemas.openxmlformats.org/officeDocument/2006/relationships/slide" Target="slides/slide131.xml"/><Relationship Id="rId134" Type="http://schemas.openxmlformats.org/officeDocument/2006/relationships/slide" Target="slides/slide130.xml"/><Relationship Id="rId133" Type="http://schemas.openxmlformats.org/officeDocument/2006/relationships/slide" Target="slides/slide129.xml"/><Relationship Id="rId132" Type="http://schemas.openxmlformats.org/officeDocument/2006/relationships/slide" Target="slides/slide128.xml"/><Relationship Id="rId131" Type="http://schemas.openxmlformats.org/officeDocument/2006/relationships/slide" Target="slides/slide127.xml"/><Relationship Id="rId130" Type="http://schemas.openxmlformats.org/officeDocument/2006/relationships/slide" Target="slides/slide126.xml"/><Relationship Id="rId13" Type="http://schemas.openxmlformats.org/officeDocument/2006/relationships/slide" Target="slides/slide9.xml"/><Relationship Id="rId129" Type="http://schemas.openxmlformats.org/officeDocument/2006/relationships/slide" Target="slides/slide125.xml"/><Relationship Id="rId128" Type="http://schemas.openxmlformats.org/officeDocument/2006/relationships/slide" Target="slides/slide124.xml"/><Relationship Id="rId127" Type="http://schemas.openxmlformats.org/officeDocument/2006/relationships/slide" Target="slides/slide123.xml"/><Relationship Id="rId126" Type="http://schemas.openxmlformats.org/officeDocument/2006/relationships/slide" Target="slides/slide122.xml"/><Relationship Id="rId125" Type="http://schemas.openxmlformats.org/officeDocument/2006/relationships/slide" Target="slides/slide121.xml"/><Relationship Id="rId124" Type="http://schemas.openxmlformats.org/officeDocument/2006/relationships/slide" Target="slides/slide120.xml"/><Relationship Id="rId123" Type="http://schemas.openxmlformats.org/officeDocument/2006/relationships/slide" Target="slides/slide119.xml"/><Relationship Id="rId122" Type="http://schemas.openxmlformats.org/officeDocument/2006/relationships/slide" Target="slides/slide118.xml"/><Relationship Id="rId121" Type="http://schemas.openxmlformats.org/officeDocument/2006/relationships/slide" Target="slides/slide117.xml"/><Relationship Id="rId120" Type="http://schemas.openxmlformats.org/officeDocument/2006/relationships/slide" Target="slides/slide116.xml"/><Relationship Id="rId12" Type="http://schemas.openxmlformats.org/officeDocument/2006/relationships/slide" Target="slides/slide8.xml"/><Relationship Id="rId119" Type="http://schemas.openxmlformats.org/officeDocument/2006/relationships/slide" Target="slides/slide115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4" Type="http://schemas.openxmlformats.org/officeDocument/2006/relationships/slide" Target="slides/slide110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110" Type="http://schemas.openxmlformats.org/officeDocument/2006/relationships/slide" Target="slides/slide106.xml"/><Relationship Id="rId11" Type="http://schemas.openxmlformats.org/officeDocument/2006/relationships/slide" Target="slides/slide7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white"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 smtClean="0">
              <a:ln>
                <a:noFill/>
              </a:ln>
              <a:solidFill>
                <a:srgbClr val="1D0401"/>
              </a:solidFill>
              <a:effectLst/>
              <a:uLnTx/>
              <a:uFillTx/>
              <a:latin typeface="Times New Roman" panose="02020603050405020304" pitchFamily="18" charset="0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E0D6F6D-6939-4A99-90CA-A76048CD9D5C}" type="datetimeFigureOut">
              <a:rPr kumimoji="1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D0401"/>
                </a:solidFill>
                <a:effectLst/>
                <a:uLnTx/>
                <a:uFillTx/>
                <a:latin typeface="Times New Roman" panose="02020603050405020304" pitchFamily="18" charset="0"/>
                <a:ea typeface="PMingLiU" panose="02020500000000000000" pitchFamily="18" charset="-120"/>
                <a:cs typeface="+mn-cs"/>
              </a:rPr>
            </a:fld>
            <a:endParaRPr kumimoji="1" lang="en-US" sz="1200" b="0" i="0" u="none" strike="noStrike" kern="1200" cap="none" spc="0" normalizeH="0" baseline="0" noProof="0" smtClean="0">
              <a:ln>
                <a:noFill/>
              </a:ln>
              <a:solidFill>
                <a:srgbClr val="1D0401"/>
              </a:solidFill>
              <a:effectLst/>
              <a:uLnTx/>
              <a:uFillTx/>
              <a:latin typeface="Times New Roman" panose="02020603050405020304" pitchFamily="18" charset="0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4" name="عنصر نائب للتذييل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 smtClean="0">
              <a:ln>
                <a:noFill/>
              </a:ln>
              <a:solidFill>
                <a:srgbClr val="1D0401"/>
              </a:solidFill>
              <a:effectLst/>
              <a:uLnTx/>
              <a:uFillTx/>
              <a:latin typeface="Times New Roman" panose="02020603050405020304" pitchFamily="18" charset="0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p>
            <a:pPr lvl="0" algn="r" eaLnBrk="1" hangingPunct="1">
              <a:buNone/>
            </a:pPr>
            <a:fld id="{9A0DB2DC-4C9A-4742-B13C-FB6460FD3503}" type="slidenum">
              <a:rPr lang="ar-SA" altLang="x-none" sz="1200" dirty="0">
                <a:cs typeface="Times New Roman" panose="02020603050405020304" pitchFamily="18" charset="0"/>
              </a:rPr>
            </a:fld>
            <a:endParaRPr lang="ar-SA" altLang="x-none" sz="1200" dirty="0">
              <a:cs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Number Placeholder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en-US" sz="1200" dirty="0"/>
            </a:fld>
            <a:endParaRPr lang="en-US" sz="1200" dirty="0"/>
          </a:p>
        </p:txBody>
      </p:sp>
      <p:sp>
        <p:nvSpPr>
          <p:cNvPr id="80898" name="Slide Image Placeholder 80897"/>
          <p:cNvSpPr>
            <a:spLocks noRot="1" noTextEdit="1"/>
          </p:cNvSpPr>
          <p:nvPr>
            <p:ph type="sldImg"/>
          </p:nvPr>
        </p:nvSpPr>
        <p:spPr/>
      </p:sp>
      <p:sp>
        <p:nvSpPr>
          <p:cNvPr id="80899" name="Text Placeholder 80898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9155113" cy="6867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547813" y="1701800"/>
            <a:ext cx="6908800" cy="1082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547813" y="2927350"/>
            <a:ext cx="6913562" cy="1752600"/>
          </a:xfrm>
        </p:spPr>
        <p:txBody>
          <a:bodyPr/>
          <a:lstStyle>
            <a:lvl1pPr marL="0" indent="0" algn="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 altLang="zh-TW" dirty="0">
              <a:latin typeface="Arial Narrow" panose="020B0506020202030204" pitchFamily="34" charset="0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algn="ctr"/>
            <a:endParaRPr lang="en-US" altLang="zh-TW" dirty="0">
              <a:latin typeface="Arial Narrow" panose="020B0506020202030204" pitchFamily="34" charset="0"/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algn="r">
              <a:buNone/>
            </a:pPr>
            <a:fld id="{9A0DB2DC-4C9A-4742-B13C-FB6460FD3503}" type="slidenum">
              <a:rPr lang="ar-SA" altLang="en-US" dirty="0">
                <a:latin typeface="Arial Narrow" panose="020B0506020202030204" pitchFamily="34" charset="0"/>
                <a:cs typeface="Arial" panose="020B0604020202020204" pitchFamily="34" charset="0"/>
              </a:rPr>
            </a:fld>
            <a:endParaRPr lang="ar-SA" altLang="en-US" dirty="0">
              <a:latin typeface="Arial Narrow" panose="020B050602020203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hangingPunct="1"/>
            <a:endParaRPr lang="en-US" altLang="zh-TW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hangingPunct="1"/>
            <a:endParaRPr lang="en-US" alt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ar-SA" altLang="en-US" dirty="0">
                <a:cs typeface="Arial" panose="020B0604020202020204" pitchFamily="34" charset="0"/>
              </a:rPr>
            </a:fld>
            <a:endParaRPr lang="ar-SA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hangingPunct="1"/>
            <a:endParaRPr lang="en-US" altLang="zh-TW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hangingPunct="1"/>
            <a:endParaRPr lang="en-US" alt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ar-SA" altLang="en-US" dirty="0">
                <a:cs typeface="Arial" panose="020B0604020202020204" pitchFamily="34" charset="0"/>
              </a:rPr>
            </a:fld>
            <a:endParaRPr lang="ar-SA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8524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524000"/>
            <a:ext cx="4248150" cy="46085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5350" y="1524000"/>
            <a:ext cx="4249738" cy="46085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14 Jan 2004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CS 3243 - Blind Search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6A1A3D4-6FDD-4E65-BD03-F6364826914B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pitchFamily="34" charset="-128"/>
                <a:cs typeface="+mn-cs"/>
              </a:rPr>
            </a:fld>
            <a:endParaRPr kumimoji="0" lang="en-US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9155113" cy="6867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547813" y="1701800"/>
            <a:ext cx="6908800" cy="1082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547813" y="2927350"/>
            <a:ext cx="6913562" cy="1752600"/>
          </a:xfrm>
        </p:spPr>
        <p:txBody>
          <a:bodyPr/>
          <a:lstStyle>
            <a:lvl1pPr marL="0" indent="0" algn="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 altLang="zh-TW" dirty="0">
              <a:latin typeface="Arial Narrow" panose="020B0506020202030204" pitchFamily="34" charset="0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algn="ctr"/>
            <a:endParaRPr lang="en-US" altLang="zh-TW" dirty="0">
              <a:latin typeface="Arial Narrow" panose="020B0506020202030204" pitchFamily="34" charset="0"/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algn="r">
              <a:buNone/>
            </a:pPr>
            <a:fld id="{9A0DB2DC-4C9A-4742-B13C-FB6460FD3503}" type="slidenum">
              <a:rPr lang="ar-SA" altLang="en-US" dirty="0">
                <a:latin typeface="Arial Narrow" panose="020B0506020202030204" pitchFamily="34" charset="0"/>
                <a:cs typeface="Arial" panose="020B0604020202020204" pitchFamily="34" charset="0"/>
              </a:rPr>
            </a:fld>
            <a:endParaRPr lang="ar-SA" altLang="en-US" dirty="0">
              <a:latin typeface="Arial Narrow" panose="020B050602020203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hangingPunct="1"/>
            <a:endParaRPr lang="en-US" altLang="zh-TW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hangingPunct="1"/>
            <a:endParaRPr lang="en-US" alt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ar-SA" altLang="en-US" dirty="0">
                <a:cs typeface="Arial" panose="020B0604020202020204" pitchFamily="34" charset="0"/>
              </a:rPr>
            </a:fld>
            <a:endParaRPr lang="ar-SA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hangingPunct="1"/>
            <a:endParaRPr lang="en-US" altLang="zh-TW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hangingPunct="1"/>
            <a:endParaRPr lang="en-US" alt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ar-SA" altLang="en-US" dirty="0">
                <a:cs typeface="Arial" panose="020B0604020202020204" pitchFamily="34" charset="0"/>
              </a:rPr>
            </a:fld>
            <a:endParaRPr lang="ar-SA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74750"/>
            <a:ext cx="40386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74750"/>
            <a:ext cx="40386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hangingPunct="1"/>
            <a:endParaRPr lang="en-US" altLang="zh-TW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hangingPunct="1"/>
            <a:endParaRPr lang="en-US" altLang="zh-TW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ar-SA" altLang="en-US" dirty="0">
                <a:cs typeface="Arial" panose="020B0604020202020204" pitchFamily="34" charset="0"/>
              </a:rPr>
            </a:fld>
            <a:endParaRPr lang="ar-SA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hangingPunct="1"/>
            <a:endParaRPr lang="en-US" altLang="zh-TW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hangingPunct="1"/>
            <a:endParaRPr lang="en-US" altLang="zh-TW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ar-SA" altLang="en-US" dirty="0">
                <a:cs typeface="Arial" panose="020B0604020202020204" pitchFamily="34" charset="0"/>
              </a:rPr>
            </a:fld>
            <a:endParaRPr lang="ar-SA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hangingPunct="1"/>
            <a:endParaRPr lang="en-US" altLang="zh-TW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hangingPunct="1"/>
            <a:endParaRPr lang="en-US" altLang="zh-TW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ar-SA" altLang="en-US" dirty="0">
                <a:cs typeface="Arial" panose="020B0604020202020204" pitchFamily="34" charset="0"/>
              </a:rPr>
            </a:fld>
            <a:endParaRPr lang="ar-SA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hangingPunct="1"/>
            <a:endParaRPr lang="en-US" altLang="zh-TW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hangingPunct="1"/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ar-SA" altLang="en-US" dirty="0">
                <a:cs typeface="Arial" panose="020B0604020202020204" pitchFamily="34" charset="0"/>
              </a:rPr>
            </a:fld>
            <a:endParaRPr lang="ar-SA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hangingPunct="1"/>
            <a:endParaRPr lang="en-US" altLang="zh-TW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hangingPunct="1"/>
            <a:endParaRPr lang="en-US" alt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ar-SA" altLang="en-US" dirty="0">
                <a:cs typeface="Arial" panose="020B0604020202020204" pitchFamily="34" charset="0"/>
              </a:rPr>
            </a:fld>
            <a:endParaRPr lang="ar-SA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hangingPunct="1"/>
            <a:endParaRPr lang="en-US" altLang="zh-TW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hangingPunct="1"/>
            <a:endParaRPr lang="en-US" altLang="zh-TW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ar-SA" altLang="en-US" dirty="0">
                <a:cs typeface="Arial" panose="020B0604020202020204" pitchFamily="34" charset="0"/>
              </a:rPr>
            </a:fld>
            <a:endParaRPr lang="ar-SA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hangingPunct="1"/>
            <a:endParaRPr lang="en-US" altLang="zh-TW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hangingPunct="1"/>
            <a:endParaRPr lang="en-US" altLang="zh-TW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ar-SA" altLang="en-US" dirty="0">
                <a:cs typeface="Arial" panose="020B0604020202020204" pitchFamily="34" charset="0"/>
              </a:rPr>
            </a:fld>
            <a:endParaRPr lang="ar-SA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hangingPunct="1"/>
            <a:endParaRPr lang="en-US" altLang="zh-TW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hangingPunct="1"/>
            <a:endParaRPr lang="en-US" alt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ar-SA" altLang="en-US" dirty="0">
                <a:cs typeface="Arial" panose="020B0604020202020204" pitchFamily="34" charset="0"/>
              </a:rPr>
            </a:fld>
            <a:endParaRPr lang="ar-SA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hangingPunct="1"/>
            <a:endParaRPr lang="en-US" altLang="zh-TW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hangingPunct="1"/>
            <a:endParaRPr lang="en-US" alt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ar-SA" altLang="en-US" dirty="0">
                <a:cs typeface="Arial" panose="020B0604020202020204" pitchFamily="34" charset="0"/>
              </a:rPr>
            </a:fld>
            <a:endParaRPr lang="ar-SA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hangingPunct="1"/>
            <a:endParaRPr lang="en-US" altLang="zh-TW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hangingPunct="1"/>
            <a:endParaRPr lang="en-US" alt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ar-SA" altLang="en-US" dirty="0">
                <a:cs typeface="Arial" panose="020B0604020202020204" pitchFamily="34" charset="0"/>
              </a:rPr>
            </a:fld>
            <a:endParaRPr lang="ar-SA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74750"/>
            <a:ext cx="40386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74750"/>
            <a:ext cx="40386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hangingPunct="1"/>
            <a:endParaRPr lang="en-US" altLang="zh-TW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hangingPunct="1"/>
            <a:endParaRPr lang="en-US" altLang="zh-TW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ar-SA" altLang="en-US" dirty="0">
                <a:cs typeface="Arial" panose="020B0604020202020204" pitchFamily="34" charset="0"/>
              </a:rPr>
            </a:fld>
            <a:endParaRPr lang="ar-SA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hangingPunct="1"/>
            <a:endParaRPr lang="en-US" altLang="zh-TW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hangingPunct="1"/>
            <a:endParaRPr lang="en-US" altLang="zh-TW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ar-SA" altLang="en-US" dirty="0">
                <a:cs typeface="Arial" panose="020B0604020202020204" pitchFamily="34" charset="0"/>
              </a:rPr>
            </a:fld>
            <a:endParaRPr lang="ar-SA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hangingPunct="1"/>
            <a:endParaRPr lang="en-US" altLang="zh-TW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hangingPunct="1"/>
            <a:endParaRPr lang="en-US" altLang="zh-TW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ar-SA" altLang="en-US" dirty="0">
                <a:cs typeface="Arial" panose="020B0604020202020204" pitchFamily="34" charset="0"/>
              </a:rPr>
            </a:fld>
            <a:endParaRPr lang="ar-SA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hangingPunct="1"/>
            <a:endParaRPr lang="en-US" altLang="zh-TW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hangingPunct="1"/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ar-SA" altLang="en-US" dirty="0">
                <a:cs typeface="Arial" panose="020B0604020202020204" pitchFamily="34" charset="0"/>
              </a:rPr>
            </a:fld>
            <a:endParaRPr lang="ar-SA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hangingPunct="1"/>
            <a:endParaRPr lang="en-US" altLang="zh-TW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hangingPunct="1"/>
            <a:endParaRPr lang="en-US" altLang="zh-TW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ar-SA" altLang="en-US" dirty="0">
                <a:cs typeface="Arial" panose="020B0604020202020204" pitchFamily="34" charset="0"/>
              </a:rPr>
            </a:fld>
            <a:endParaRPr lang="ar-SA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hangingPunct="1"/>
            <a:endParaRPr lang="en-US" altLang="zh-TW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hangingPunct="1"/>
            <a:endParaRPr lang="en-US" altLang="zh-TW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ar-SA" altLang="en-US" dirty="0">
                <a:cs typeface="Arial" panose="020B0604020202020204" pitchFamily="34" charset="0"/>
              </a:rPr>
            </a:fld>
            <a:endParaRPr lang="ar-SA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457200" y="190500"/>
            <a:ext cx="82296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457200" y="1174750"/>
            <a:ext cx="82296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pPr lvl="0" eaLnBrk="1" hangingPunct="1"/>
            <a:endParaRPr lang="en-US" altLang="zh-TW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pPr lvl="0" eaLnBrk="1" hangingPunct="1"/>
            <a:endParaRPr lang="en-US" altLang="zh-TW" dirty="0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lvl="0" eaLnBrk="1" hangingPunct="1">
              <a:buNone/>
            </a:pPr>
            <a:fld id="{9A0DB2DC-4C9A-4742-B13C-FB6460FD3503}" type="slidenum">
              <a:rPr lang="ar-SA" altLang="en-US" dirty="0">
                <a:cs typeface="Arial" panose="020B0604020202020204" pitchFamily="34" charset="0"/>
              </a:rPr>
            </a:fld>
            <a:endParaRPr lang="ar-SA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r" rtl="0" fontAlgn="base"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  <a:lvl2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457200" y="190500"/>
            <a:ext cx="82296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457200" y="1174750"/>
            <a:ext cx="82296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pPr lvl="0" eaLnBrk="1" hangingPunct="1"/>
            <a:endParaRPr lang="en-US" altLang="zh-TW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pPr lvl="0" eaLnBrk="1" hangingPunct="1"/>
            <a:endParaRPr lang="en-US" altLang="zh-TW" dirty="0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lvl="0" eaLnBrk="1" hangingPunct="1">
              <a:buNone/>
            </a:pPr>
            <a:fld id="{9A0DB2DC-4C9A-4742-B13C-FB6460FD3503}" type="slidenum">
              <a:rPr lang="ar-SA" altLang="en-US" dirty="0">
                <a:cs typeface="Arial" panose="020B0604020202020204" pitchFamily="34" charset="0"/>
              </a:rPr>
            </a:fld>
            <a:endParaRPr lang="ar-SA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r" rtl="0" fontAlgn="base"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  <a:lvl2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8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1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6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hemeOverride" Target="../theme/themeOverride2.xml"/><Relationship Id="rId1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5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6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7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8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9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2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3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5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6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7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8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9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0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1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3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4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5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6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7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8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9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60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61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Rectangle 4"/>
          <p:cNvSpPr>
            <a:spLocks noGrp="1"/>
          </p:cNvSpPr>
          <p:nvPr>
            <p:ph type="ctrTitle"/>
          </p:nvPr>
        </p:nvSpPr>
        <p:spPr/>
        <p:txBody>
          <a:bodyPr vert="horz" wrap="square" lIns="91440" tIns="45720" rIns="91440" bIns="45720" anchor="ctr" anchorCtr="0"/>
          <a:p>
            <a:pPr eaLnBrk="1" hangingPunct="1">
              <a:buClrTx/>
              <a:buSzTx/>
              <a:buFontTx/>
            </a:pPr>
            <a:r>
              <a:rPr kumimoji="1" lang="en-US" sz="6600" b="1">
                <a:latin typeface="+mj-lt"/>
                <a:ea typeface="+mj-ea"/>
                <a:cs typeface="+mj-cs"/>
              </a:rPr>
              <a:t>Unit 2</a:t>
            </a:r>
            <a:endParaRPr kumimoji="1" lang="en-US" sz="6600" b="1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2" name="Rectangle 2"/>
          <p:cNvSpPr>
            <a:spLocks noGrp="1"/>
          </p:cNvSpPr>
          <p:nvPr>
            <p:ph type="title" hasCustomPrompt="1"/>
          </p:nvPr>
        </p:nvSpPr>
        <p:spPr>
          <a:xfrm>
            <a:off x="381000" y="609600"/>
            <a:ext cx="8534400" cy="1143000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 sz="4000">
                <a:solidFill>
                  <a:srgbClr val="0C0C12"/>
                </a:solidFill>
              </a:rPr>
              <a:t>Well-defined problems and solutions</a:t>
            </a:r>
            <a:endParaRPr lang="zh-TW" altLang="en-US" sz="4000" dirty="0">
              <a:solidFill>
                <a:srgbClr val="0C0C12"/>
              </a:solidFill>
            </a:endParaRPr>
          </a:p>
        </p:txBody>
      </p:sp>
      <p:sp>
        <p:nvSpPr>
          <p:cNvPr id="15363" name="Rectangle 3"/>
          <p:cNvSpPr>
            <a:spLocks noGrp="1"/>
          </p:cNvSpPr>
          <p:nvPr>
            <p:ph idx="1" hasCustomPrompt="1"/>
          </p:nvPr>
        </p:nvSpPr>
        <p:spPr>
          <a:xfrm>
            <a:off x="381000" y="1600200"/>
            <a:ext cx="8382000" cy="4724400"/>
          </a:xfrm>
        </p:spPr>
        <p:txBody>
          <a:bodyPr vert="horz" wrap="square" lIns="91440" tIns="45720" rIns="91440" bIns="45720" anchor="t" anchorCtr="0"/>
          <a:p>
            <a:pPr eaLnBrk="1" hangingPunct="1">
              <a:lnSpc>
                <a:spcPct val="90000"/>
              </a:lnSpc>
            </a:pPr>
            <a:r>
              <a:rPr lang="en-US" altLang="zh-TW" sz="2800">
                <a:solidFill>
                  <a:srgbClr val="0C0C12"/>
                </a:solidFill>
              </a:rPr>
              <a:t>Together a problem is defined by </a:t>
            </a:r>
            <a:endParaRPr lang="en-US" altLang="zh-TW" sz="2800">
              <a:solidFill>
                <a:srgbClr val="0C0C1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>
                <a:solidFill>
                  <a:srgbClr val="0C0C12"/>
                </a:solidFill>
              </a:rPr>
              <a:t>Initial state</a:t>
            </a:r>
            <a:endParaRPr lang="en-US" altLang="zh-TW" sz="2400">
              <a:solidFill>
                <a:srgbClr val="0C0C1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>
                <a:solidFill>
                  <a:srgbClr val="0C0C12"/>
                </a:solidFill>
              </a:rPr>
              <a:t>Actions</a:t>
            </a:r>
            <a:endParaRPr lang="en-US" altLang="zh-TW" sz="2400">
              <a:solidFill>
                <a:srgbClr val="0C0C1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>
                <a:solidFill>
                  <a:srgbClr val="0C0C12"/>
                </a:solidFill>
              </a:rPr>
              <a:t>Successor function</a:t>
            </a:r>
            <a:endParaRPr lang="en-US" altLang="zh-TW" sz="2400">
              <a:solidFill>
                <a:srgbClr val="0C0C1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>
                <a:solidFill>
                  <a:srgbClr val="0C0C12"/>
                </a:solidFill>
              </a:rPr>
              <a:t>Goal test</a:t>
            </a:r>
            <a:endParaRPr lang="en-US" altLang="zh-TW" sz="2400">
              <a:solidFill>
                <a:srgbClr val="0C0C1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>
                <a:solidFill>
                  <a:srgbClr val="0C0C12"/>
                </a:solidFill>
              </a:rPr>
              <a:t>Path cost function </a:t>
            </a:r>
            <a:endParaRPr lang="en-US" altLang="zh-TW" sz="2400">
              <a:solidFill>
                <a:srgbClr val="0C0C12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2800">
                <a:solidFill>
                  <a:srgbClr val="0C0C12"/>
                </a:solidFill>
              </a:rPr>
              <a:t>The </a:t>
            </a:r>
            <a:r>
              <a:rPr lang="en-US" altLang="zh-TW" sz="2800" b="1" i="1">
                <a:solidFill>
                  <a:srgbClr val="0C0C12"/>
                </a:solidFill>
              </a:rPr>
              <a:t>solution</a:t>
            </a:r>
            <a:r>
              <a:rPr lang="en-US" altLang="zh-TW" sz="2800">
                <a:solidFill>
                  <a:srgbClr val="0C0C12"/>
                </a:solidFill>
              </a:rPr>
              <a:t> of a problem is then </a:t>
            </a:r>
            <a:endParaRPr lang="en-US" altLang="zh-TW" sz="2800">
              <a:solidFill>
                <a:srgbClr val="0C0C1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i="1">
                <a:solidFill>
                  <a:srgbClr val="0C0C12"/>
                </a:solidFill>
              </a:rPr>
              <a:t>a path from the initial state to a state satisfying the goal test</a:t>
            </a:r>
            <a:r>
              <a:rPr lang="en-US" altLang="zh-TW" sz="2400">
                <a:solidFill>
                  <a:srgbClr val="0C0C12"/>
                </a:solidFill>
              </a:rPr>
              <a:t> </a:t>
            </a:r>
            <a:endParaRPr lang="en-US" altLang="zh-TW" sz="2400" b="1" i="1">
              <a:solidFill>
                <a:srgbClr val="0C0C12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2800" b="1" i="1">
                <a:solidFill>
                  <a:srgbClr val="0C0C12"/>
                </a:solidFill>
              </a:rPr>
              <a:t>Optimal</a:t>
            </a:r>
            <a:r>
              <a:rPr lang="en-US" altLang="zh-TW" sz="2800">
                <a:solidFill>
                  <a:srgbClr val="0C0C12"/>
                </a:solidFill>
              </a:rPr>
              <a:t> solution</a:t>
            </a:r>
            <a:endParaRPr lang="en-US" altLang="zh-TW" sz="2800">
              <a:solidFill>
                <a:srgbClr val="0C0C1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>
                <a:solidFill>
                  <a:srgbClr val="0C0C12"/>
                </a:solidFill>
              </a:rPr>
              <a:t>the solution with lowest path cost among all solutions</a:t>
            </a:r>
            <a:endParaRPr lang="en-US" altLang="zh-TW" sz="2400">
              <a:solidFill>
                <a:srgbClr val="0C0C12"/>
              </a:solidFill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olidFill>
                  <a:srgbClr val="1D0401"/>
                </a:solidFill>
                <a:sym typeface="+mn-ea"/>
              </a:rPr>
              <a:t>Uniform cost search </a:t>
            </a:r>
            <a:br>
              <a:rPr lang="zh-TW" altLang="en-US" dirty="0">
                <a:solidFill>
                  <a:srgbClr val="1D0401"/>
                </a:solidFill>
              </a:rPr>
            </a:b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5800" y="2085975"/>
            <a:ext cx="7772400" cy="390398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384935"/>
            <a:ext cx="8229600" cy="4531995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44245" y="1981200"/>
            <a:ext cx="725487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5800" y="1983105"/>
            <a:ext cx="7772400" cy="410972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05180" y="1981200"/>
            <a:ext cx="753300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5800" y="2011045"/>
            <a:ext cx="7772400" cy="405384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99795" y="1981200"/>
            <a:ext cx="734377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5800" y="2093595"/>
            <a:ext cx="7772400" cy="3889375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5800" y="2093595"/>
            <a:ext cx="7772400" cy="3889375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4400" y="1981200"/>
            <a:ext cx="731456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3560" y="253365"/>
            <a:ext cx="7451725" cy="565150"/>
          </a:xfrm>
          <a:prstGeom prst="rect">
            <a:avLst/>
          </a:prstGeom>
        </p:spPr>
        <p:txBody>
          <a:bodyPr vert="horz" wrap="square" lIns="0" tIns="1174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Example:</a:t>
            </a:r>
            <a:r>
              <a:rPr spc="130" dirty="0"/>
              <a:t> </a:t>
            </a:r>
            <a:r>
              <a:rPr spc="-25" dirty="0"/>
              <a:t>Travelling</a:t>
            </a:r>
            <a:r>
              <a:rPr spc="-50" dirty="0"/>
              <a:t> </a:t>
            </a:r>
            <a:r>
              <a:rPr spc="-5" dirty="0"/>
              <a:t>in</a:t>
            </a:r>
            <a:r>
              <a:rPr spc="-15" dirty="0"/>
              <a:t> </a:t>
            </a:r>
            <a:r>
              <a:rPr dirty="0"/>
              <a:t>Romania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656878" y="6577499"/>
            <a:ext cx="2328667" cy="144780"/>
          </a:xfrm>
          <a:prstGeom prst="rect">
            <a:avLst/>
          </a:prstGeom>
        </p:spPr>
        <p:txBody>
          <a:bodyPr vert="horz" wrap="square" lIns="0" tIns="234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830" dirty="0">
                <a:latin typeface="Arial MT"/>
                <a:cs typeface="Arial MT"/>
              </a:rPr>
              <a:t>B. </a:t>
            </a:r>
            <a:r>
              <a:rPr sz="830" spc="10" dirty="0">
                <a:latin typeface="Arial MT"/>
                <a:cs typeface="Arial MT"/>
              </a:rPr>
              <a:t>Beckert:</a:t>
            </a:r>
            <a:r>
              <a:rPr sz="830" spc="65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Einführung </a:t>
            </a:r>
            <a:r>
              <a:rPr sz="830" spc="5" dirty="0">
                <a:latin typeface="Arial MT"/>
                <a:cs typeface="Arial MT"/>
              </a:rPr>
              <a:t>in</a:t>
            </a:r>
            <a:r>
              <a:rPr sz="830" spc="-5" dirty="0">
                <a:latin typeface="Arial MT"/>
                <a:cs typeface="Arial MT"/>
              </a:rPr>
              <a:t> </a:t>
            </a:r>
            <a:r>
              <a:rPr sz="830" spc="5" dirty="0">
                <a:latin typeface="Arial MT"/>
                <a:cs typeface="Arial MT"/>
              </a:rPr>
              <a:t>die</a:t>
            </a:r>
            <a:r>
              <a:rPr sz="830" spc="10" dirty="0">
                <a:latin typeface="Arial MT"/>
                <a:cs typeface="Arial MT"/>
              </a:rPr>
              <a:t> KI</a:t>
            </a:r>
            <a:r>
              <a:rPr sz="830" spc="5" dirty="0">
                <a:latin typeface="Arial MT"/>
                <a:cs typeface="Arial MT"/>
              </a:rPr>
              <a:t> / </a:t>
            </a:r>
            <a:r>
              <a:rPr sz="830" spc="10" dirty="0">
                <a:latin typeface="Arial MT"/>
                <a:cs typeface="Arial MT"/>
              </a:rPr>
              <a:t>KI</a:t>
            </a:r>
            <a:r>
              <a:rPr sz="830" spc="5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für</a:t>
            </a:r>
            <a:r>
              <a:rPr sz="830" spc="-5" dirty="0">
                <a:latin typeface="Arial MT"/>
                <a:cs typeface="Arial MT"/>
              </a:rPr>
              <a:t> </a:t>
            </a:r>
            <a:r>
              <a:rPr sz="830" spc="15" dirty="0">
                <a:latin typeface="Arial MT"/>
                <a:cs typeface="Arial MT"/>
              </a:rPr>
              <a:t>IM</a:t>
            </a:r>
            <a:r>
              <a:rPr sz="830" spc="5" dirty="0">
                <a:latin typeface="Arial MT"/>
                <a:cs typeface="Arial MT"/>
              </a:rPr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925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25" b="1" spc="10" dirty="0">
                <a:latin typeface="Times New Roman" panose="02020603050405020304"/>
                <a:cs typeface="Times New Roman" panose="02020603050405020304"/>
              </a:rPr>
              <a:t>p.4</a:t>
            </a:r>
            <a:endParaRPr sz="925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675" y="1195705"/>
            <a:ext cx="9074785" cy="74930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spc="-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Scenario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120000"/>
              </a:lnSpc>
              <a:spcBef>
                <a:spcPts val="1235"/>
              </a:spcBef>
            </a:pPr>
            <a:r>
              <a:rPr sz="1710" b="1" spc="5" dirty="0">
                <a:latin typeface="Arial" panose="020B0604020202020204"/>
                <a:cs typeface="Arial" panose="020B0604020202020204"/>
              </a:rPr>
              <a:t>On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holiday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in Romania; currently in Arad </a:t>
            </a:r>
            <a:r>
              <a:rPr sz="1710" b="1" spc="-50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Flight</a:t>
            </a:r>
            <a:r>
              <a:rPr sz="1710" b="1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leaves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tomorrow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from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Bucharest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ransition>
    <p:cut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altLang="en-US" dirty="0"/>
              <a:t>Informed Search</a:t>
            </a:r>
            <a:endParaRPr lang="en-IN" altLang="en-US"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9810" name="Slide Number Placeholder 6"/>
          <p:cNvSpPr txBox="1">
            <a:spLocks noGrp="1"/>
          </p:cNvSpPr>
          <p:nvPr>
            <p:ph type="sldNum" sz="quarter" idx="12"/>
          </p:nvPr>
        </p:nvSpPr>
        <p:spPr/>
        <p:txBody>
          <a:bodyPr anchor="b" anchorCtr="0"/>
          <a:p>
            <a:pPr mar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A0DB2DC-4C9A-4742-B13C-FB6460FD3503}" type="slidenum">
              <a:rPr lang="ar-SA" altLang="en-US" sz="1400" dirty="0">
                <a:cs typeface="Arial" panose="020B0604020202020204" pitchFamily="34" charset="0"/>
              </a:rPr>
            </a:fld>
            <a:endParaRPr lang="ar-SA" altLang="en-US" sz="1400" dirty="0"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81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dirty="0"/>
              <a:t>Traditional informed search strategies</a:t>
            </a:r>
            <a:endParaRPr lang="en-GB" altLang="en-US" dirty="0"/>
          </a:p>
        </p:txBody>
      </p:sp>
      <p:sp>
        <p:nvSpPr>
          <p:cNvPr id="119812" name="Rectangle 3"/>
          <p:cNvSpPr>
            <a:spLocks noGrp="1"/>
          </p:cNvSpPr>
          <p:nvPr>
            <p:ph type="body" sz="half" idx="1"/>
          </p:nvPr>
        </p:nvSpPr>
        <p:spPr>
          <a:xfrm>
            <a:off x="609600" y="1905000"/>
            <a:ext cx="8153400" cy="4724400"/>
          </a:xfrm>
        </p:spPr>
        <p:txBody>
          <a:bodyPr vert="horz" wrap="square" lIns="91440" tIns="45720" rIns="91440" bIns="45720" anchor="t" anchorCtr="0"/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</a:pPr>
            <a:r>
              <a:rPr lang="en-US" altLang="en-US" sz="2800" dirty="0">
                <a:latin typeface="Times New Roman" panose="02020603050405020304" pitchFamily="18" charset="0"/>
              </a:rPr>
              <a:t>Greedy Best first search</a:t>
            </a:r>
            <a:endParaRPr lang="en-US" altLang="en-US" sz="2800" dirty="0">
              <a:latin typeface="Times New Roman" panose="02020603050405020304" pitchFamily="18" charset="0"/>
            </a:endParaRPr>
          </a:p>
          <a:p>
            <a:pPr lvl="1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</a:pPr>
            <a:r>
              <a:rPr lang="en-US" altLang="en-US" sz="2400" dirty="0">
                <a:latin typeface="Times New Roman" panose="02020603050405020304" pitchFamily="18" charset="0"/>
              </a:rPr>
              <a:t>“Always chooses the successor node with the best </a:t>
            </a:r>
            <a:r>
              <a:rPr lang="en-US" altLang="en-US" sz="2400" i="1" dirty="0">
                <a:latin typeface="Times New Roman" panose="02020603050405020304" pitchFamily="18" charset="0"/>
              </a:rPr>
              <a:t>f</a:t>
            </a:r>
            <a:r>
              <a:rPr lang="en-US" altLang="en-US" sz="2400" dirty="0">
                <a:latin typeface="Times New Roman" panose="02020603050405020304" pitchFamily="18" charset="0"/>
              </a:rPr>
              <a:t> value” where </a:t>
            </a:r>
            <a:r>
              <a:rPr lang="en-US" altLang="en-US" sz="2400" i="1" dirty="0">
                <a:latin typeface="Times New Roman" panose="02020603050405020304" pitchFamily="18" charset="0"/>
              </a:rPr>
              <a:t>f(n) = h(n)</a:t>
            </a:r>
            <a:endParaRPr lang="en-US" altLang="en-US" sz="2400" i="1" dirty="0">
              <a:latin typeface="Times New Roman" panose="02020603050405020304" pitchFamily="18" charset="0"/>
            </a:endParaRPr>
          </a:p>
          <a:p>
            <a:pPr lvl="1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</a:pPr>
            <a:r>
              <a:rPr lang="en-US" altLang="en-US" sz="2400" dirty="0">
                <a:latin typeface="Times New Roman" panose="02020603050405020304" pitchFamily="18" charset="0"/>
              </a:rPr>
              <a:t>We choose the one that is nearest to the final state among all possible choices</a:t>
            </a:r>
            <a:endParaRPr lang="en-US" altLang="en-US" sz="2400" dirty="0">
              <a:latin typeface="Times New Roman" panose="02020603050405020304" pitchFamily="18" charset="0"/>
            </a:endParaRPr>
          </a:p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</a:pPr>
            <a:endParaRPr lang="en-US" altLang="en-US" sz="2800" dirty="0">
              <a:latin typeface="Times New Roman" panose="02020603050405020304" pitchFamily="18" charset="0"/>
            </a:endParaRPr>
          </a:p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</a:pPr>
            <a:r>
              <a:rPr lang="en-US" altLang="en-US" sz="2800" dirty="0">
                <a:latin typeface="Times New Roman" panose="02020603050405020304" pitchFamily="18" charset="0"/>
              </a:rPr>
              <a:t>A* search</a:t>
            </a:r>
            <a:endParaRPr lang="en-US" altLang="en-US" sz="2800" dirty="0">
              <a:latin typeface="Times New Roman" panose="02020603050405020304" pitchFamily="18" charset="0"/>
            </a:endParaRPr>
          </a:p>
          <a:p>
            <a:pPr lvl="1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</a:pPr>
            <a:r>
              <a:rPr lang="en-US" altLang="en-US" sz="2400" dirty="0">
                <a:latin typeface="Times New Roman" panose="02020603050405020304" pitchFamily="18" charset="0"/>
              </a:rPr>
              <a:t>Best first search using an “admissible” heuristic function </a:t>
            </a:r>
            <a:r>
              <a:rPr lang="en-US" altLang="en-US" sz="2400" i="1" dirty="0">
                <a:latin typeface="Times New Roman" panose="02020603050405020304" pitchFamily="18" charset="0"/>
              </a:rPr>
              <a:t>f </a:t>
            </a:r>
            <a:r>
              <a:rPr lang="en-US" altLang="en-US" sz="2400" dirty="0">
                <a:latin typeface="Times New Roman" panose="02020603050405020304" pitchFamily="18" charset="0"/>
              </a:rPr>
              <a:t>that takes into account the current cost</a:t>
            </a:r>
            <a:r>
              <a:rPr lang="en-US" altLang="en-US" sz="2400" i="1" dirty="0">
                <a:latin typeface="Times New Roman" panose="02020603050405020304" pitchFamily="18" charset="0"/>
              </a:rPr>
              <a:t> g</a:t>
            </a:r>
            <a:endParaRPr lang="en-US" altLang="en-US" sz="2400" i="1" dirty="0">
              <a:latin typeface="Times New Roman" panose="02020603050405020304" pitchFamily="18" charset="0"/>
            </a:endParaRPr>
          </a:p>
          <a:p>
            <a:pPr lvl="1" eaLnBrk="1" hangingPunct="1">
              <a:buClr>
                <a:schemeClr val="hlink"/>
              </a:buClr>
              <a:buSzPct val="55000"/>
              <a:buFont typeface="Wingdings" panose="05000000000000000000" pitchFamily="2" charset="2"/>
            </a:pPr>
            <a:r>
              <a:rPr lang="en-US" altLang="en-US" sz="2400" dirty="0">
                <a:latin typeface="Times New Roman" panose="02020603050405020304" pitchFamily="18" charset="0"/>
              </a:rPr>
              <a:t>Always returns the optimal solution path</a:t>
            </a:r>
            <a:endParaRPr lang="en-US" altLang="en-US" sz="2400" dirty="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82" name="Rectangle 2"/>
          <p:cNvSpPr>
            <a:spLocks noGrp="1"/>
          </p:cNvSpPr>
          <p:nvPr>
            <p:ph type="ctrTitle"/>
          </p:nvPr>
        </p:nvSpPr>
        <p:spPr/>
        <p:txBody>
          <a:bodyPr vert="horz" wrap="square" lIns="91440" tIns="45720" rIns="91440" bIns="45720" anchor="b" anchorCtr="0"/>
          <a:p>
            <a:pPr eaLnBrk="1" hangingPunct="1">
              <a:buClrTx/>
              <a:buSzTx/>
              <a:buFontTx/>
            </a:pPr>
            <a:r>
              <a:rPr lang="en-US" altLang="en-US" dirty="0">
                <a:latin typeface="+mj-lt"/>
                <a:ea typeface="MS PGothic" panose="020B0600070205080204" pitchFamily="34" charset="-128"/>
                <a:cs typeface="+mj-cs"/>
              </a:rPr>
              <a:t>Informed Search Strategies</a:t>
            </a:r>
            <a:endParaRPr lang="en-GB" altLang="en-US" dirty="0">
              <a:latin typeface="+mj-lt"/>
              <a:ea typeface="MS PGothic" panose="020B0600070205080204" pitchFamily="34" charset="-128"/>
              <a:cs typeface="+mj-cs"/>
            </a:endParaRPr>
          </a:p>
        </p:txBody>
      </p:sp>
      <p:sp>
        <p:nvSpPr>
          <p:cNvPr id="122883" name="Rectangle 3"/>
          <p:cNvSpPr>
            <a:spLocks noGrp="1"/>
          </p:cNvSpPr>
          <p:nvPr>
            <p:ph type="subTitle" idx="1"/>
          </p:nvPr>
        </p:nvSpPr>
        <p:spPr/>
        <p:txBody>
          <a:bodyPr vert="horz" wrap="square" lIns="91440" tIns="45720" rIns="91440" bIns="45720" anchor="t" anchorCtr="0"/>
          <a:p>
            <a:pPr eaLnBrk="1" hangingPunct="1">
              <a:buSzPct val="60000"/>
            </a:pPr>
            <a:r>
              <a:rPr lang="en-US" altLang="en-US" dirty="0">
                <a:latin typeface="+mn-lt"/>
                <a:ea typeface="MS PGothic" panose="020B0600070205080204" pitchFamily="34" charset="-128"/>
                <a:cs typeface="+mn-cs"/>
              </a:rPr>
              <a:t>Greedy Search</a:t>
            </a:r>
            <a:endParaRPr lang="en-US" altLang="en-US" dirty="0">
              <a:latin typeface="+mn-lt"/>
              <a:ea typeface="MS PGothic" panose="020B0600070205080204" pitchFamily="34" charset="-128"/>
              <a:cs typeface="+mn-cs"/>
            </a:endParaRPr>
          </a:p>
          <a:p>
            <a:pPr eaLnBrk="1" hangingPunct="1">
              <a:buSzPct val="60000"/>
            </a:pPr>
            <a:r>
              <a:rPr lang="en-US" altLang="en-US" i="1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eval-fn</a:t>
            </a:r>
            <a:r>
              <a:rPr lang="en-US" altLang="en-US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: f(n) = h(n)</a:t>
            </a:r>
            <a:endParaRPr lang="en-GB" altLang="en-US" dirty="0"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Slide Number Placeholder 2"/>
          <p:cNvSpPr/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nl-NL" altLang="x-none" sz="1050" dirty="0"/>
            </a:fld>
            <a:endParaRPr lang="nl-NL" altLang="x-none" sz="1050" dirty="0"/>
          </a:p>
        </p:txBody>
      </p:sp>
      <p:sp>
        <p:nvSpPr>
          <p:cNvPr id="4" name="Footer Placeholder 3"/>
          <p:cNvSpPr/>
          <p:nvPr>
            <p:ph type="ftr" sz="quarter" idx="11"/>
          </p:nvPr>
        </p:nvSpPr>
        <p:spPr/>
        <p:txBody>
          <a:bodyPr/>
          <a:p>
            <a:pPr lvl="0" eaLnBrk="1" hangingPunct="1"/>
            <a:r>
              <a:rPr lang="nl-NL" altLang="x-none" sz="1050" dirty="0"/>
              <a:t>AI 1</a:t>
            </a:r>
            <a:endParaRPr lang="nl-NL" altLang="x-none" sz="1050" dirty="0"/>
          </a:p>
        </p:txBody>
      </p:sp>
      <p:sp>
        <p:nvSpPr>
          <p:cNvPr id="9218" name="Title 9217"/>
          <p:cNvSpPr>
            <a:spLocks noGrp="1"/>
          </p:cNvSpPr>
          <p:nvPr>
            <p:ph type="title"/>
          </p:nvPr>
        </p:nvSpPr>
        <p:spPr/>
        <p:txBody>
          <a:bodyPr lIns="594000" tIns="324000" rIns="0" bIns="0"/>
          <a:p>
            <a:r>
              <a:t>A heuristic function</a:t>
            </a:r>
          </a:p>
        </p:txBody>
      </p:sp>
      <p:sp>
        <p:nvSpPr>
          <p:cNvPr id="9219" name="Text Placeholder 9218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p>
            <a:r>
              <a:rPr sz="2100">
                <a:latin typeface="Helvetica" panose="020B0604020202030204" pitchFamily="34" charset="0"/>
              </a:rPr>
              <a:t> </a:t>
            </a:r>
            <a:r>
              <a:rPr sz="2100"/>
              <a:t>[dictionary]</a:t>
            </a:r>
            <a:r>
              <a:rPr sz="2100" i="1">
                <a:latin typeface="Helvetica" panose="020B0604020202030204" pitchFamily="34" charset="0"/>
              </a:rPr>
              <a:t>“</a:t>
            </a:r>
            <a:r>
              <a:rPr sz="2100" i="1"/>
              <a:t>A rule of thumb, simplification, or educated  guess that reduces or limits the search for solutions in  domains that are difficult and poorly understood.”</a:t>
            </a:r>
            <a:endParaRPr sz="2100"/>
          </a:p>
          <a:p>
            <a:pPr lvl="1"/>
            <a:r>
              <a:rPr sz="1500" i="1">
                <a:latin typeface="Times New Roman" panose="02020603050405020304" pitchFamily="18" charset="0"/>
              </a:rPr>
              <a:t>h(n)</a:t>
            </a:r>
            <a:r>
              <a:rPr sz="1500">
                <a:latin typeface="Helvetica" panose="020B0604020202030204" pitchFamily="34" charset="0"/>
              </a:rPr>
              <a:t> </a:t>
            </a:r>
            <a:r>
              <a:rPr sz="1500"/>
              <a:t>= estimated cost of the cheapest path from node </a:t>
            </a:r>
            <a:r>
              <a:rPr sz="1500" i="1"/>
              <a:t>n</a:t>
            </a:r>
            <a:r>
              <a:rPr sz="1500"/>
              <a:t> to goal node.</a:t>
            </a:r>
            <a:endParaRPr sz="1500"/>
          </a:p>
          <a:p>
            <a:pPr lvl="1"/>
            <a:r>
              <a:rPr sz="1500"/>
              <a:t>If </a:t>
            </a:r>
            <a:r>
              <a:rPr sz="1500" i="1"/>
              <a:t>n</a:t>
            </a:r>
            <a:r>
              <a:rPr sz="1500"/>
              <a:t> is goal then</a:t>
            </a:r>
            <a:r>
              <a:rPr sz="1500">
                <a:latin typeface="Helvetica" panose="020B0604020202030204" pitchFamily="34" charset="0"/>
              </a:rPr>
              <a:t> </a:t>
            </a:r>
            <a:r>
              <a:rPr sz="1500" i="1">
                <a:latin typeface="Times New Roman" panose="02020603050405020304" pitchFamily="18" charset="0"/>
              </a:rPr>
              <a:t>h(n)=0</a:t>
            </a:r>
            <a:endParaRPr sz="1500" i="1">
              <a:latin typeface="Helvetica" panose="020B0604020202030204" pitchFamily="34" charset="0"/>
            </a:endParaRPr>
          </a:p>
          <a:p>
            <a:pPr lvl="1"/>
            <a:endParaRPr sz="1500">
              <a:latin typeface="Helvetica" panose="020B0604020202030204" pitchFamily="34" charset="0"/>
            </a:endParaRPr>
          </a:p>
          <a:p>
            <a:pPr lvl="1">
              <a:buNone/>
            </a:pPr>
            <a:endParaRPr sz="1500">
              <a:latin typeface="Helvetica" panose="020B0604020202030204" pitchFamily="34" charset="0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7723" y="1218883"/>
            <a:ext cx="7854315" cy="4418648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63395" y="1197134"/>
            <a:ext cx="7643813" cy="4300061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88244" y="1196975"/>
            <a:ext cx="7585234" cy="42672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1188" y="1196816"/>
            <a:ext cx="8614410" cy="484632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4" name="Title 38913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TW">
                <a:solidFill>
                  <a:srgbClr val="000000"/>
                </a:solidFill>
              </a:rPr>
              <a:t>Greedy best-first search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8915" name="Text Placeholder 38914"/>
          <p:cNvSpPr>
            <a:spLocks noGrp="1"/>
          </p:cNvSpPr>
          <p:nvPr>
            <p:ph type="body" idx="1"/>
          </p:nvPr>
        </p:nvSpPr>
        <p:spPr>
          <a:xfrm>
            <a:off x="1547495" y="1701165"/>
            <a:ext cx="7331710" cy="4788535"/>
          </a:xfrm>
        </p:spPr>
        <p:txBody>
          <a:bodyPr/>
          <a:p>
            <a:r>
              <a:rPr lang="en-US" altLang="zh-TW">
                <a:solidFill>
                  <a:srgbClr val="000000"/>
                </a:solidFill>
              </a:rPr>
              <a:t>Tries to expand the node</a:t>
            </a:r>
            <a:endParaRPr lang="en-US" altLang="zh-TW">
              <a:solidFill>
                <a:srgbClr val="000000"/>
              </a:solidFill>
            </a:endParaRPr>
          </a:p>
          <a:p>
            <a:pPr lvl="1"/>
            <a:r>
              <a:rPr lang="en-US" altLang="zh-TW">
                <a:solidFill>
                  <a:srgbClr val="000000"/>
                </a:solidFill>
              </a:rPr>
              <a:t>closest to the goal</a:t>
            </a:r>
            <a:endParaRPr lang="en-US" altLang="zh-TW">
              <a:solidFill>
                <a:srgbClr val="000000"/>
              </a:solidFill>
            </a:endParaRPr>
          </a:p>
          <a:p>
            <a:pPr lvl="1"/>
            <a:r>
              <a:rPr lang="en-US" altLang="zh-TW">
                <a:solidFill>
                  <a:srgbClr val="000000"/>
                </a:solidFill>
              </a:rPr>
              <a:t>because it’s likely to lead to a solution quickly</a:t>
            </a:r>
            <a:endParaRPr lang="en-US" altLang="zh-TW">
              <a:solidFill>
                <a:srgbClr val="000000"/>
              </a:solidFill>
            </a:endParaRPr>
          </a:p>
          <a:p>
            <a:r>
              <a:rPr lang="en-US" altLang="zh-TW">
                <a:solidFill>
                  <a:srgbClr val="000000"/>
                </a:solidFill>
              </a:rPr>
              <a:t>Just evaluates the node n by</a:t>
            </a:r>
            <a:endParaRPr lang="en-US" altLang="zh-TW">
              <a:solidFill>
                <a:srgbClr val="000000"/>
              </a:solidFill>
            </a:endParaRPr>
          </a:p>
          <a:p>
            <a:pPr lvl="1"/>
            <a:r>
              <a:rPr lang="en-US" altLang="zh-TW">
                <a:solidFill>
                  <a:srgbClr val="000000"/>
                </a:solidFill>
              </a:rPr>
              <a:t>heuristic function: f(n) = h(n)</a:t>
            </a:r>
            <a:endParaRPr lang="en-US" altLang="zh-TW">
              <a:solidFill>
                <a:srgbClr val="000000"/>
              </a:solidFill>
            </a:endParaRPr>
          </a:p>
          <a:p>
            <a:r>
              <a:rPr lang="en-US" altLang="zh-TW">
                <a:solidFill>
                  <a:srgbClr val="000000"/>
                </a:solidFill>
              </a:rPr>
              <a:t>E.g., SLD – Straight Line Distance</a:t>
            </a:r>
            <a:endParaRPr lang="en-US" altLang="zh-TW">
              <a:solidFill>
                <a:srgbClr val="000000"/>
              </a:solidFill>
            </a:endParaRPr>
          </a:p>
          <a:p>
            <a:pPr lvl="1"/>
            <a:r>
              <a:rPr lang="en-US" altLang="zh-TW" err="1">
                <a:solidFill>
                  <a:srgbClr val="000000"/>
                </a:solidFill>
              </a:rPr>
              <a:t>h</a:t>
            </a:r>
            <a:r>
              <a:rPr lang="en-US" altLang="zh-TW" baseline="-25000" err="1">
                <a:solidFill>
                  <a:srgbClr val="000000"/>
                </a:solidFill>
              </a:rPr>
              <a:t>SLD</a:t>
            </a:r>
            <a:endParaRPr lang="en-US" altLang="zh-TW" baseline="-25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9570" name="Picture 109569" descr="4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0" y="1657350"/>
            <a:ext cx="6858000" cy="3826669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3560" y="-147002"/>
            <a:ext cx="7017385" cy="1365250"/>
          </a:xfrm>
          <a:prstGeom prst="rect">
            <a:avLst/>
          </a:prstGeom>
        </p:spPr>
        <p:txBody>
          <a:bodyPr vert="horz" wrap="square" lIns="0" tIns="1174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Example:</a:t>
            </a:r>
            <a:r>
              <a:rPr spc="130" dirty="0"/>
              <a:t> </a:t>
            </a:r>
            <a:r>
              <a:rPr spc="-25" dirty="0"/>
              <a:t>Travelling</a:t>
            </a:r>
            <a:r>
              <a:rPr spc="-50" dirty="0"/>
              <a:t> </a:t>
            </a:r>
            <a:r>
              <a:rPr spc="-5" dirty="0"/>
              <a:t>in</a:t>
            </a:r>
            <a:r>
              <a:rPr spc="-15" dirty="0"/>
              <a:t> </a:t>
            </a:r>
            <a:r>
              <a:rPr dirty="0"/>
              <a:t>Romania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4574430" y="3375744"/>
            <a:ext cx="1325802" cy="1712151"/>
          </a:xfrm>
          <a:custGeom>
            <a:avLst/>
            <a:gdLst/>
            <a:ahLst/>
            <a:cxnLst/>
            <a:rect l="l" t="t" r="r" b="b"/>
            <a:pathLst>
              <a:path w="1433829" h="1851660">
                <a:moveTo>
                  <a:pt x="0" y="0"/>
                </a:moveTo>
                <a:lnTo>
                  <a:pt x="1433563" y="1851113"/>
                </a:lnTo>
              </a:path>
            </a:pathLst>
          </a:custGeom>
          <a:ln w="13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220"/>
          </a:p>
        </p:txBody>
      </p:sp>
      <p:sp>
        <p:nvSpPr>
          <p:cNvPr id="4" name="object 4"/>
          <p:cNvSpPr txBox="1"/>
          <p:nvPr/>
        </p:nvSpPr>
        <p:spPr>
          <a:xfrm>
            <a:off x="5656561" y="5749474"/>
            <a:ext cx="540185" cy="18542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10" b="1" spc="15" dirty="0">
                <a:latin typeface="Arial" panose="020B0604020202020204"/>
                <a:cs typeface="Arial" panose="020B0604020202020204"/>
              </a:rPr>
              <a:t>Giurgiu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2468" y="4835744"/>
            <a:ext cx="588919" cy="18542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10" b="1" spc="15" dirty="0">
                <a:latin typeface="Arial" panose="020B0604020202020204"/>
                <a:cs typeface="Arial" panose="020B0604020202020204"/>
              </a:rPr>
              <a:t>Urziceni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6527" y="4642712"/>
            <a:ext cx="556625" cy="18542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10" b="1" spc="15" dirty="0">
                <a:latin typeface="Arial" panose="020B0604020202020204"/>
                <a:cs typeface="Arial" panose="020B0604020202020204"/>
              </a:rPr>
              <a:t>Hirsova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98798" y="5633646"/>
            <a:ext cx="435671" cy="18542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10" b="1" spc="15" dirty="0">
                <a:latin typeface="Arial" panose="020B0604020202020204"/>
                <a:cs typeface="Arial" panose="020B0604020202020204"/>
              </a:rPr>
              <a:t>Eforie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46656" y="1785695"/>
            <a:ext cx="467965" cy="18542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10" b="1" spc="20" dirty="0">
                <a:latin typeface="Arial" panose="020B0604020202020204"/>
                <a:cs typeface="Arial" panose="020B0604020202020204"/>
              </a:rPr>
              <a:t>Neamt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59033" y="1554053"/>
            <a:ext cx="524332" cy="18542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10" b="1" spc="20" dirty="0">
                <a:latin typeface="Arial" panose="020B0604020202020204"/>
                <a:cs typeface="Arial" panose="020B0604020202020204"/>
              </a:rPr>
              <a:t>Oradea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37299" y="2184646"/>
            <a:ext cx="467965" cy="18542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10" b="1" spc="15" dirty="0">
                <a:latin typeface="Arial" panose="020B0604020202020204"/>
                <a:cs typeface="Arial" panose="020B0604020202020204"/>
              </a:rPr>
              <a:t>Zerind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23577" y="2660814"/>
            <a:ext cx="354643" cy="18542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10" b="1" spc="20" dirty="0">
                <a:latin typeface="Arial" panose="020B0604020202020204"/>
                <a:cs typeface="Arial" panose="020B0604020202020204"/>
              </a:rPr>
              <a:t>Arad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05659" y="3728979"/>
            <a:ext cx="710461" cy="18542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10" b="1" spc="15" dirty="0">
                <a:latin typeface="Arial" panose="020B0604020202020204"/>
                <a:cs typeface="Arial" panose="020B0604020202020204"/>
              </a:rPr>
              <a:t>Timisoara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35202" y="4243757"/>
            <a:ext cx="419230" cy="18542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10" b="1" spc="20" dirty="0">
                <a:latin typeface="Arial" panose="020B0604020202020204"/>
                <a:cs typeface="Arial" panose="020B0604020202020204"/>
              </a:rPr>
              <a:t>Lugoj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73811" y="4797133"/>
            <a:ext cx="605359" cy="18542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10" b="1" spc="20" dirty="0">
                <a:latin typeface="Arial" panose="020B0604020202020204"/>
                <a:cs typeface="Arial" panose="020B0604020202020204"/>
              </a:rPr>
              <a:t>Mehadia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27915" y="5350519"/>
            <a:ext cx="573066" cy="18542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10" b="1" spc="20" dirty="0">
                <a:latin typeface="Arial" panose="020B0604020202020204"/>
                <a:cs typeface="Arial" panose="020B0604020202020204"/>
              </a:rPr>
              <a:t>Dobreta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19194" y="5595045"/>
            <a:ext cx="556625" cy="18542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10" b="1" spc="15" dirty="0">
                <a:latin typeface="Arial" panose="020B0604020202020204"/>
                <a:cs typeface="Arial" panose="020B0604020202020204"/>
              </a:rPr>
              <a:t>Craiova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88588" y="2982547"/>
            <a:ext cx="378717" cy="18542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10" b="1" spc="15" dirty="0">
                <a:latin typeface="Arial" panose="020B0604020202020204"/>
                <a:cs typeface="Arial" panose="020B0604020202020204"/>
              </a:rPr>
              <a:t>Sibiu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88920" y="3014725"/>
            <a:ext cx="581286" cy="18542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10" b="1" spc="20" dirty="0">
                <a:latin typeface="Arial" panose="020B0604020202020204"/>
                <a:cs typeface="Arial" panose="020B0604020202020204"/>
              </a:rPr>
              <a:t>Fagaras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633435" y="4153664"/>
            <a:ext cx="459744" cy="18542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10" b="1" spc="15" dirty="0">
                <a:latin typeface="Arial" panose="020B0604020202020204"/>
                <a:cs typeface="Arial" panose="020B0604020202020204"/>
              </a:rPr>
              <a:t>Pitesti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522625" y="3330027"/>
            <a:ext cx="452111" cy="18542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10" b="1" spc="15" dirty="0">
                <a:latin typeface="Arial" panose="020B0604020202020204"/>
                <a:cs typeface="Arial" panose="020B0604020202020204"/>
              </a:rPr>
              <a:t>Vaslui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46456" y="2467780"/>
            <a:ext cx="265982" cy="18542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10" b="1" spc="15" dirty="0">
                <a:latin typeface="Arial" panose="020B0604020202020204"/>
                <a:cs typeface="Arial" panose="020B0604020202020204"/>
              </a:rPr>
              <a:t>Iasi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636060" y="3651759"/>
            <a:ext cx="1057471" cy="18542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10" b="1" spc="20" dirty="0">
                <a:latin typeface="Arial" panose="020B0604020202020204"/>
                <a:cs typeface="Arial" panose="020B0604020202020204"/>
              </a:rPr>
              <a:t>Rimnicu</a:t>
            </a:r>
            <a:r>
              <a:rPr sz="111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110" b="1" spc="15" dirty="0">
                <a:latin typeface="Arial" panose="020B0604020202020204"/>
                <a:cs typeface="Arial" panose="020B0604020202020204"/>
              </a:rPr>
              <a:t>Vilcea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900232" y="2172753"/>
            <a:ext cx="2238832" cy="3371459"/>
            <a:chOff x="6262458" y="2349792"/>
            <a:chExt cx="2421255" cy="3646170"/>
          </a:xfrm>
        </p:grpSpPr>
        <p:sp>
          <p:nvSpPr>
            <p:cNvPr id="24" name="object 24"/>
            <p:cNvSpPr/>
            <p:nvPr/>
          </p:nvSpPr>
          <p:spPr>
            <a:xfrm>
              <a:off x="7125080" y="3769144"/>
              <a:ext cx="772795" cy="1370965"/>
            </a:xfrm>
            <a:custGeom>
              <a:avLst/>
              <a:gdLst/>
              <a:ahLst/>
              <a:cxnLst/>
              <a:rect l="l" t="t" r="r" b="b"/>
              <a:pathLst>
                <a:path w="772795" h="1370964">
                  <a:moveTo>
                    <a:pt x="0" y="1370914"/>
                  </a:moveTo>
                  <a:lnTo>
                    <a:pt x="772452" y="0"/>
                  </a:lnTo>
                </a:path>
              </a:pathLst>
            </a:custGeom>
            <a:ln w="13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5" name="object 25"/>
            <p:cNvSpPr/>
            <p:nvPr/>
          </p:nvSpPr>
          <p:spPr>
            <a:xfrm>
              <a:off x="7170319" y="5181816"/>
              <a:ext cx="1026794" cy="0"/>
            </a:xfrm>
            <a:custGeom>
              <a:avLst/>
              <a:gdLst/>
              <a:ahLst/>
              <a:cxnLst/>
              <a:rect l="l" t="t" r="r" b="b"/>
              <a:pathLst>
                <a:path w="1026795">
                  <a:moveTo>
                    <a:pt x="0" y="0"/>
                  </a:moveTo>
                  <a:lnTo>
                    <a:pt x="1026450" y="0"/>
                  </a:lnTo>
                </a:path>
              </a:pathLst>
            </a:custGeom>
            <a:ln w="13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6" name="object 26"/>
            <p:cNvSpPr/>
            <p:nvPr/>
          </p:nvSpPr>
          <p:spPr>
            <a:xfrm>
              <a:off x="6269126" y="2356459"/>
              <a:ext cx="2407920" cy="3632835"/>
            </a:xfrm>
            <a:custGeom>
              <a:avLst/>
              <a:gdLst/>
              <a:ahLst/>
              <a:cxnLst/>
              <a:rect l="l" t="t" r="r" b="b"/>
              <a:pathLst>
                <a:path w="2407920" h="3632835">
                  <a:moveTo>
                    <a:pt x="1969389" y="2776639"/>
                  </a:moveTo>
                  <a:lnTo>
                    <a:pt x="2407805" y="3632606"/>
                  </a:lnTo>
                </a:path>
                <a:path w="2407920" h="3632835">
                  <a:moveTo>
                    <a:pt x="0" y="3124593"/>
                  </a:moveTo>
                  <a:lnTo>
                    <a:pt x="814197" y="2825356"/>
                  </a:lnTo>
                </a:path>
                <a:path w="2407920" h="3632835">
                  <a:moveTo>
                    <a:pt x="1071676" y="424497"/>
                  </a:moveTo>
                  <a:lnTo>
                    <a:pt x="90462" y="0"/>
                  </a:lnTo>
                </a:path>
                <a:path w="2407920" h="3632835">
                  <a:moveTo>
                    <a:pt x="1628406" y="1322209"/>
                  </a:moveTo>
                  <a:lnTo>
                    <a:pt x="1071676" y="466255"/>
                  </a:lnTo>
                </a:path>
              </a:pathLst>
            </a:custGeom>
            <a:ln w="13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901078" y="5163926"/>
            <a:ext cx="734534" cy="18542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10" b="1" spc="20" dirty="0">
                <a:latin typeface="Arial" panose="020B0604020202020204"/>
                <a:cs typeface="Arial" panose="020B0604020202020204"/>
              </a:rPr>
              <a:t>Bucharest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432935" y="1610205"/>
            <a:ext cx="6786367" cy="4339094"/>
            <a:chOff x="1431159" y="1741407"/>
            <a:chExt cx="7339330" cy="4692650"/>
          </a:xfrm>
        </p:grpSpPr>
        <p:sp>
          <p:nvSpPr>
            <p:cNvPr id="29" name="object 29"/>
            <p:cNvSpPr/>
            <p:nvPr/>
          </p:nvSpPr>
          <p:spPr>
            <a:xfrm>
              <a:off x="1564830" y="1799742"/>
              <a:ext cx="4704715" cy="4579620"/>
            </a:xfrm>
            <a:custGeom>
              <a:avLst/>
              <a:gdLst/>
              <a:ahLst/>
              <a:cxnLst/>
              <a:rect l="l" t="t" r="r" b="b"/>
              <a:pathLst>
                <a:path w="4704715" h="4579620">
                  <a:moveTo>
                    <a:pt x="4704295" y="3723068"/>
                  </a:moveTo>
                  <a:lnTo>
                    <a:pt x="4279798" y="4579023"/>
                  </a:lnTo>
                </a:path>
                <a:path w="4704715" h="4579620">
                  <a:moveTo>
                    <a:pt x="3507346" y="3075876"/>
                  </a:moveTo>
                  <a:lnTo>
                    <a:pt x="4662538" y="3681310"/>
                  </a:lnTo>
                </a:path>
                <a:path w="4704715" h="4579620">
                  <a:moveTo>
                    <a:pt x="2484374" y="4321543"/>
                  </a:moveTo>
                  <a:lnTo>
                    <a:pt x="3465588" y="3124593"/>
                  </a:lnTo>
                </a:path>
                <a:path w="4704715" h="4579620">
                  <a:moveTo>
                    <a:pt x="2178177" y="2477401"/>
                  </a:moveTo>
                  <a:lnTo>
                    <a:pt x="3423831" y="3075876"/>
                  </a:lnTo>
                </a:path>
                <a:path w="4704715" h="4579620">
                  <a:moveTo>
                    <a:pt x="1802384" y="1753666"/>
                  </a:moveTo>
                  <a:lnTo>
                    <a:pt x="3249853" y="1837169"/>
                  </a:lnTo>
                </a:path>
                <a:path w="4704715" h="4579620">
                  <a:moveTo>
                    <a:pt x="2435656" y="4279785"/>
                  </a:moveTo>
                  <a:lnTo>
                    <a:pt x="2185136" y="2519159"/>
                  </a:lnTo>
                </a:path>
                <a:path w="4704715" h="4579620">
                  <a:moveTo>
                    <a:pt x="1155204" y="4147566"/>
                  </a:moveTo>
                  <a:lnTo>
                    <a:pt x="2435656" y="4279785"/>
                  </a:lnTo>
                </a:path>
                <a:path w="4704715" h="4579620">
                  <a:moveTo>
                    <a:pt x="1155204" y="3549091"/>
                  </a:moveTo>
                  <a:lnTo>
                    <a:pt x="1113447" y="4105808"/>
                  </a:lnTo>
                </a:path>
                <a:path w="4704715" h="4579620">
                  <a:moveTo>
                    <a:pt x="2136419" y="2393899"/>
                  </a:moveTo>
                  <a:lnTo>
                    <a:pt x="1781505" y="1753666"/>
                  </a:lnTo>
                </a:path>
                <a:path w="4704715" h="4579620">
                  <a:moveTo>
                    <a:pt x="41757" y="1196949"/>
                  </a:moveTo>
                  <a:lnTo>
                    <a:pt x="1753679" y="1711909"/>
                  </a:lnTo>
                </a:path>
                <a:path w="4704715" h="4579620">
                  <a:moveTo>
                    <a:pt x="1753679" y="1711909"/>
                  </a:moveTo>
                  <a:lnTo>
                    <a:pt x="640232" y="41744"/>
                  </a:lnTo>
                </a:path>
                <a:path w="4704715" h="4579620">
                  <a:moveTo>
                    <a:pt x="1113447" y="2950616"/>
                  </a:moveTo>
                  <a:lnTo>
                    <a:pt x="1155192" y="3507333"/>
                  </a:lnTo>
                </a:path>
                <a:path w="4704715" h="4579620">
                  <a:moveTo>
                    <a:pt x="83502" y="2477401"/>
                  </a:moveTo>
                  <a:lnTo>
                    <a:pt x="1113447" y="2908858"/>
                  </a:lnTo>
                </a:path>
                <a:path w="4704715" h="4579620">
                  <a:moveTo>
                    <a:pt x="0" y="1238694"/>
                  </a:moveTo>
                  <a:lnTo>
                    <a:pt x="41757" y="2435644"/>
                  </a:lnTo>
                </a:path>
                <a:path w="4704715" h="4579620">
                  <a:moveTo>
                    <a:pt x="257479" y="598474"/>
                  </a:moveTo>
                  <a:lnTo>
                    <a:pt x="0" y="1196949"/>
                  </a:lnTo>
                </a:path>
                <a:path w="4704715" h="4579620">
                  <a:moveTo>
                    <a:pt x="598474" y="0"/>
                  </a:moveTo>
                  <a:lnTo>
                    <a:pt x="257479" y="598474"/>
                  </a:lnTo>
                </a:path>
              </a:pathLst>
            </a:custGeom>
            <a:ln w="13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0" name="object 30"/>
            <p:cNvSpPr/>
            <p:nvPr/>
          </p:nvSpPr>
          <p:spPr>
            <a:xfrm>
              <a:off x="3955249" y="6037783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4" h="128904">
                  <a:moveTo>
                    <a:pt x="128741" y="128741"/>
                  </a:moveTo>
                  <a:lnTo>
                    <a:pt x="128741" y="0"/>
                  </a:lnTo>
                  <a:lnTo>
                    <a:pt x="0" y="0"/>
                  </a:lnTo>
                  <a:lnTo>
                    <a:pt x="0" y="128741"/>
                  </a:lnTo>
                  <a:lnTo>
                    <a:pt x="128741" y="128741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1" name="object 31"/>
            <p:cNvSpPr/>
            <p:nvPr/>
          </p:nvSpPr>
          <p:spPr>
            <a:xfrm>
              <a:off x="3955249" y="6037783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4" h="128904">
                  <a:moveTo>
                    <a:pt x="0" y="0"/>
                  </a:moveTo>
                  <a:lnTo>
                    <a:pt x="0" y="128741"/>
                  </a:lnTo>
                  <a:lnTo>
                    <a:pt x="128741" y="128741"/>
                  </a:lnTo>
                  <a:lnTo>
                    <a:pt x="128741" y="0"/>
                  </a:lnTo>
                  <a:lnTo>
                    <a:pt x="0" y="0"/>
                  </a:lnTo>
                  <a:close/>
                </a:path>
              </a:pathLst>
            </a:custGeom>
            <a:ln w="261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2" name="object 32"/>
            <p:cNvSpPr/>
            <p:nvPr/>
          </p:nvSpPr>
          <p:spPr>
            <a:xfrm>
              <a:off x="3659492" y="4190161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4" h="128904">
                  <a:moveTo>
                    <a:pt x="128741" y="128741"/>
                  </a:moveTo>
                  <a:lnTo>
                    <a:pt x="128741" y="0"/>
                  </a:lnTo>
                  <a:lnTo>
                    <a:pt x="0" y="0"/>
                  </a:lnTo>
                  <a:lnTo>
                    <a:pt x="0" y="128741"/>
                  </a:lnTo>
                  <a:lnTo>
                    <a:pt x="128741" y="128741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3" name="object 33"/>
            <p:cNvSpPr/>
            <p:nvPr/>
          </p:nvSpPr>
          <p:spPr>
            <a:xfrm>
              <a:off x="3659492" y="4190161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4" h="128904">
                  <a:moveTo>
                    <a:pt x="0" y="0"/>
                  </a:moveTo>
                  <a:lnTo>
                    <a:pt x="0" y="128741"/>
                  </a:lnTo>
                  <a:lnTo>
                    <a:pt x="128741" y="128741"/>
                  </a:lnTo>
                  <a:lnTo>
                    <a:pt x="128741" y="0"/>
                  </a:lnTo>
                  <a:lnTo>
                    <a:pt x="0" y="0"/>
                  </a:lnTo>
                  <a:close/>
                </a:path>
              </a:pathLst>
            </a:custGeom>
            <a:ln w="261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4" name="object 34"/>
            <p:cNvSpPr/>
            <p:nvPr/>
          </p:nvSpPr>
          <p:spPr>
            <a:xfrm>
              <a:off x="5795911" y="6291783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4" h="128904">
                  <a:moveTo>
                    <a:pt x="128741" y="128741"/>
                  </a:moveTo>
                  <a:lnTo>
                    <a:pt x="128741" y="0"/>
                  </a:lnTo>
                  <a:lnTo>
                    <a:pt x="0" y="0"/>
                  </a:lnTo>
                  <a:lnTo>
                    <a:pt x="0" y="128741"/>
                  </a:lnTo>
                  <a:lnTo>
                    <a:pt x="128741" y="128741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5" name="object 35"/>
            <p:cNvSpPr/>
            <p:nvPr/>
          </p:nvSpPr>
          <p:spPr>
            <a:xfrm>
              <a:off x="5795911" y="6291783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4" h="128904">
                  <a:moveTo>
                    <a:pt x="0" y="0"/>
                  </a:moveTo>
                  <a:lnTo>
                    <a:pt x="0" y="128741"/>
                  </a:lnTo>
                  <a:lnTo>
                    <a:pt x="128741" y="128741"/>
                  </a:lnTo>
                  <a:lnTo>
                    <a:pt x="128741" y="0"/>
                  </a:lnTo>
                  <a:lnTo>
                    <a:pt x="0" y="0"/>
                  </a:lnTo>
                  <a:close/>
                </a:path>
              </a:pathLst>
            </a:custGeom>
            <a:ln w="261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6" name="object 36"/>
            <p:cNvSpPr/>
            <p:nvPr/>
          </p:nvSpPr>
          <p:spPr>
            <a:xfrm>
              <a:off x="7041578" y="5094833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4" h="128904">
                  <a:moveTo>
                    <a:pt x="128741" y="128741"/>
                  </a:moveTo>
                  <a:lnTo>
                    <a:pt x="128741" y="0"/>
                  </a:lnTo>
                  <a:lnTo>
                    <a:pt x="0" y="0"/>
                  </a:lnTo>
                  <a:lnTo>
                    <a:pt x="0" y="128741"/>
                  </a:lnTo>
                  <a:lnTo>
                    <a:pt x="128741" y="128741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7" name="object 37"/>
            <p:cNvSpPr/>
            <p:nvPr/>
          </p:nvSpPr>
          <p:spPr>
            <a:xfrm>
              <a:off x="7041578" y="5094833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4" h="128904">
                  <a:moveTo>
                    <a:pt x="0" y="0"/>
                  </a:moveTo>
                  <a:lnTo>
                    <a:pt x="0" y="128741"/>
                  </a:lnTo>
                  <a:lnTo>
                    <a:pt x="128741" y="128741"/>
                  </a:lnTo>
                  <a:lnTo>
                    <a:pt x="128741" y="0"/>
                  </a:lnTo>
                  <a:lnTo>
                    <a:pt x="0" y="0"/>
                  </a:lnTo>
                  <a:close/>
                </a:path>
              </a:pathLst>
            </a:custGeom>
            <a:ln w="261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8" name="object 38"/>
            <p:cNvSpPr/>
            <p:nvPr/>
          </p:nvSpPr>
          <p:spPr>
            <a:xfrm>
              <a:off x="4985181" y="4837341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4" h="128904">
                  <a:moveTo>
                    <a:pt x="128741" y="128741"/>
                  </a:moveTo>
                  <a:lnTo>
                    <a:pt x="128741" y="0"/>
                  </a:lnTo>
                  <a:lnTo>
                    <a:pt x="0" y="0"/>
                  </a:lnTo>
                  <a:lnTo>
                    <a:pt x="0" y="128741"/>
                  </a:lnTo>
                  <a:lnTo>
                    <a:pt x="128741" y="128741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9" name="object 39"/>
            <p:cNvSpPr/>
            <p:nvPr/>
          </p:nvSpPr>
          <p:spPr>
            <a:xfrm>
              <a:off x="4985181" y="4837341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4" h="128904">
                  <a:moveTo>
                    <a:pt x="0" y="0"/>
                  </a:moveTo>
                  <a:lnTo>
                    <a:pt x="0" y="128741"/>
                  </a:lnTo>
                  <a:lnTo>
                    <a:pt x="128741" y="128741"/>
                  </a:lnTo>
                  <a:lnTo>
                    <a:pt x="128741" y="0"/>
                  </a:lnTo>
                  <a:lnTo>
                    <a:pt x="0" y="0"/>
                  </a:lnTo>
                  <a:close/>
                </a:path>
              </a:pathLst>
            </a:custGeom>
            <a:ln w="261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40" name="object 40"/>
            <p:cNvSpPr/>
            <p:nvPr/>
          </p:nvSpPr>
          <p:spPr>
            <a:xfrm>
              <a:off x="6269126" y="2272957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4" h="128905">
                  <a:moveTo>
                    <a:pt x="128741" y="128741"/>
                  </a:moveTo>
                  <a:lnTo>
                    <a:pt x="128741" y="0"/>
                  </a:lnTo>
                  <a:lnTo>
                    <a:pt x="0" y="0"/>
                  </a:lnTo>
                  <a:lnTo>
                    <a:pt x="0" y="128741"/>
                  </a:lnTo>
                  <a:lnTo>
                    <a:pt x="128741" y="128741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41" name="object 41"/>
            <p:cNvSpPr/>
            <p:nvPr/>
          </p:nvSpPr>
          <p:spPr>
            <a:xfrm>
              <a:off x="6269126" y="2272957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4" h="128905">
                  <a:moveTo>
                    <a:pt x="0" y="0"/>
                  </a:moveTo>
                  <a:lnTo>
                    <a:pt x="0" y="128741"/>
                  </a:lnTo>
                  <a:lnTo>
                    <a:pt x="128741" y="128741"/>
                  </a:lnTo>
                  <a:lnTo>
                    <a:pt x="128741" y="0"/>
                  </a:lnTo>
                  <a:lnTo>
                    <a:pt x="0" y="0"/>
                  </a:lnTo>
                  <a:close/>
                </a:path>
              </a:pathLst>
            </a:custGeom>
            <a:ln w="261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42" name="object 42"/>
            <p:cNvSpPr/>
            <p:nvPr/>
          </p:nvSpPr>
          <p:spPr>
            <a:xfrm>
              <a:off x="4772926" y="3595166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4" h="128904">
                  <a:moveTo>
                    <a:pt x="128741" y="128741"/>
                  </a:moveTo>
                  <a:lnTo>
                    <a:pt x="128741" y="0"/>
                  </a:lnTo>
                  <a:lnTo>
                    <a:pt x="0" y="0"/>
                  </a:lnTo>
                  <a:lnTo>
                    <a:pt x="0" y="128741"/>
                  </a:lnTo>
                  <a:lnTo>
                    <a:pt x="128741" y="128741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43" name="object 43"/>
            <p:cNvSpPr/>
            <p:nvPr/>
          </p:nvSpPr>
          <p:spPr>
            <a:xfrm>
              <a:off x="4772926" y="3595166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4" h="128904">
                  <a:moveTo>
                    <a:pt x="0" y="0"/>
                  </a:moveTo>
                  <a:lnTo>
                    <a:pt x="0" y="128741"/>
                  </a:lnTo>
                  <a:lnTo>
                    <a:pt x="128741" y="128741"/>
                  </a:lnTo>
                  <a:lnTo>
                    <a:pt x="128741" y="0"/>
                  </a:lnTo>
                  <a:lnTo>
                    <a:pt x="0" y="0"/>
                  </a:lnTo>
                  <a:close/>
                </a:path>
              </a:pathLst>
            </a:custGeom>
            <a:ln w="261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44" name="object 44"/>
            <p:cNvSpPr/>
            <p:nvPr/>
          </p:nvSpPr>
          <p:spPr>
            <a:xfrm>
              <a:off x="2678265" y="5258358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5" h="128904">
                  <a:moveTo>
                    <a:pt x="128741" y="128741"/>
                  </a:moveTo>
                  <a:lnTo>
                    <a:pt x="128741" y="0"/>
                  </a:lnTo>
                  <a:lnTo>
                    <a:pt x="0" y="0"/>
                  </a:lnTo>
                  <a:lnTo>
                    <a:pt x="0" y="128741"/>
                  </a:lnTo>
                  <a:lnTo>
                    <a:pt x="128741" y="128741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45" name="object 45"/>
            <p:cNvSpPr/>
            <p:nvPr/>
          </p:nvSpPr>
          <p:spPr>
            <a:xfrm>
              <a:off x="2678265" y="5258358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5" h="128904">
                  <a:moveTo>
                    <a:pt x="0" y="0"/>
                  </a:moveTo>
                  <a:lnTo>
                    <a:pt x="0" y="128741"/>
                  </a:lnTo>
                  <a:lnTo>
                    <a:pt x="128741" y="128741"/>
                  </a:lnTo>
                  <a:lnTo>
                    <a:pt x="128741" y="0"/>
                  </a:lnTo>
                  <a:lnTo>
                    <a:pt x="0" y="0"/>
                  </a:lnTo>
                  <a:close/>
                </a:path>
              </a:pathLst>
            </a:custGeom>
            <a:ln w="261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46" name="object 46"/>
            <p:cNvSpPr/>
            <p:nvPr/>
          </p:nvSpPr>
          <p:spPr>
            <a:xfrm>
              <a:off x="2633027" y="5860326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5" h="128904">
                  <a:moveTo>
                    <a:pt x="128741" y="128741"/>
                  </a:moveTo>
                  <a:lnTo>
                    <a:pt x="128741" y="0"/>
                  </a:lnTo>
                  <a:lnTo>
                    <a:pt x="0" y="0"/>
                  </a:lnTo>
                  <a:lnTo>
                    <a:pt x="0" y="128741"/>
                  </a:lnTo>
                  <a:lnTo>
                    <a:pt x="128741" y="128741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47" name="object 47"/>
            <p:cNvSpPr/>
            <p:nvPr/>
          </p:nvSpPr>
          <p:spPr>
            <a:xfrm>
              <a:off x="2633027" y="5860326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5" h="128904">
                  <a:moveTo>
                    <a:pt x="0" y="0"/>
                  </a:moveTo>
                  <a:lnTo>
                    <a:pt x="0" y="128741"/>
                  </a:lnTo>
                  <a:lnTo>
                    <a:pt x="128741" y="128741"/>
                  </a:lnTo>
                  <a:lnTo>
                    <a:pt x="128741" y="0"/>
                  </a:lnTo>
                  <a:lnTo>
                    <a:pt x="0" y="0"/>
                  </a:lnTo>
                  <a:close/>
                </a:path>
              </a:pathLst>
            </a:custGeom>
            <a:ln w="261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48" name="object 48"/>
            <p:cNvSpPr/>
            <p:nvPr/>
          </p:nvSpPr>
          <p:spPr>
            <a:xfrm>
              <a:off x="2633027" y="4666856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5" h="128904">
                  <a:moveTo>
                    <a:pt x="128741" y="128741"/>
                  </a:moveTo>
                  <a:lnTo>
                    <a:pt x="128741" y="0"/>
                  </a:lnTo>
                  <a:lnTo>
                    <a:pt x="0" y="0"/>
                  </a:lnTo>
                  <a:lnTo>
                    <a:pt x="0" y="128741"/>
                  </a:lnTo>
                  <a:lnTo>
                    <a:pt x="128741" y="128741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49" name="object 49"/>
            <p:cNvSpPr/>
            <p:nvPr/>
          </p:nvSpPr>
          <p:spPr>
            <a:xfrm>
              <a:off x="2633027" y="4666856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5" h="128904">
                  <a:moveTo>
                    <a:pt x="0" y="0"/>
                  </a:moveTo>
                  <a:lnTo>
                    <a:pt x="0" y="128741"/>
                  </a:lnTo>
                  <a:lnTo>
                    <a:pt x="128741" y="128741"/>
                  </a:lnTo>
                  <a:lnTo>
                    <a:pt x="128741" y="0"/>
                  </a:lnTo>
                  <a:lnTo>
                    <a:pt x="0" y="0"/>
                  </a:lnTo>
                  <a:close/>
                </a:path>
              </a:pathLst>
            </a:custGeom>
            <a:ln w="261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50" name="object 50"/>
            <p:cNvSpPr/>
            <p:nvPr/>
          </p:nvSpPr>
          <p:spPr>
            <a:xfrm>
              <a:off x="1519593" y="2954934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5" h="128905">
                  <a:moveTo>
                    <a:pt x="128741" y="128741"/>
                  </a:moveTo>
                  <a:lnTo>
                    <a:pt x="128741" y="0"/>
                  </a:lnTo>
                  <a:lnTo>
                    <a:pt x="0" y="0"/>
                  </a:lnTo>
                  <a:lnTo>
                    <a:pt x="0" y="128741"/>
                  </a:lnTo>
                  <a:lnTo>
                    <a:pt x="128741" y="128741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51" name="object 51"/>
            <p:cNvSpPr/>
            <p:nvPr/>
          </p:nvSpPr>
          <p:spPr>
            <a:xfrm>
              <a:off x="1519593" y="2954934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5" h="128905">
                  <a:moveTo>
                    <a:pt x="0" y="0"/>
                  </a:moveTo>
                  <a:lnTo>
                    <a:pt x="0" y="128741"/>
                  </a:lnTo>
                  <a:lnTo>
                    <a:pt x="128741" y="128741"/>
                  </a:lnTo>
                  <a:lnTo>
                    <a:pt x="128741" y="0"/>
                  </a:lnTo>
                  <a:lnTo>
                    <a:pt x="0" y="0"/>
                  </a:lnTo>
                  <a:close/>
                </a:path>
              </a:pathLst>
            </a:custGeom>
            <a:ln w="261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52" name="object 52"/>
            <p:cNvSpPr/>
            <p:nvPr/>
          </p:nvSpPr>
          <p:spPr>
            <a:xfrm>
              <a:off x="1561350" y="4190161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5" h="128904">
                  <a:moveTo>
                    <a:pt x="128741" y="128741"/>
                  </a:moveTo>
                  <a:lnTo>
                    <a:pt x="128741" y="0"/>
                  </a:lnTo>
                  <a:lnTo>
                    <a:pt x="0" y="0"/>
                  </a:lnTo>
                  <a:lnTo>
                    <a:pt x="0" y="128741"/>
                  </a:lnTo>
                  <a:lnTo>
                    <a:pt x="128741" y="128741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53" name="object 53"/>
            <p:cNvSpPr/>
            <p:nvPr/>
          </p:nvSpPr>
          <p:spPr>
            <a:xfrm>
              <a:off x="1561350" y="4190161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5" h="128904">
                  <a:moveTo>
                    <a:pt x="0" y="0"/>
                  </a:moveTo>
                  <a:lnTo>
                    <a:pt x="0" y="128741"/>
                  </a:lnTo>
                  <a:lnTo>
                    <a:pt x="128741" y="128741"/>
                  </a:lnTo>
                  <a:lnTo>
                    <a:pt x="128741" y="0"/>
                  </a:lnTo>
                  <a:lnTo>
                    <a:pt x="0" y="0"/>
                  </a:lnTo>
                  <a:close/>
                </a:path>
              </a:pathLst>
            </a:custGeom>
            <a:ln w="261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54" name="object 54"/>
            <p:cNvSpPr/>
            <p:nvPr/>
          </p:nvSpPr>
          <p:spPr>
            <a:xfrm>
              <a:off x="1780552" y="2352979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5" h="128905">
                  <a:moveTo>
                    <a:pt x="128741" y="128741"/>
                  </a:moveTo>
                  <a:lnTo>
                    <a:pt x="128741" y="0"/>
                  </a:lnTo>
                  <a:lnTo>
                    <a:pt x="0" y="0"/>
                  </a:lnTo>
                  <a:lnTo>
                    <a:pt x="0" y="128741"/>
                  </a:lnTo>
                  <a:lnTo>
                    <a:pt x="128741" y="128741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55" name="object 55"/>
            <p:cNvSpPr/>
            <p:nvPr/>
          </p:nvSpPr>
          <p:spPr>
            <a:xfrm>
              <a:off x="1780552" y="2352979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5" h="128905">
                  <a:moveTo>
                    <a:pt x="0" y="0"/>
                  </a:moveTo>
                  <a:lnTo>
                    <a:pt x="0" y="128741"/>
                  </a:lnTo>
                  <a:lnTo>
                    <a:pt x="128741" y="128741"/>
                  </a:lnTo>
                  <a:lnTo>
                    <a:pt x="128741" y="0"/>
                  </a:lnTo>
                  <a:lnTo>
                    <a:pt x="0" y="0"/>
                  </a:lnTo>
                  <a:close/>
                </a:path>
              </a:pathLst>
            </a:custGeom>
            <a:ln w="261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56" name="object 56"/>
            <p:cNvSpPr/>
            <p:nvPr/>
          </p:nvSpPr>
          <p:spPr>
            <a:xfrm>
              <a:off x="2118080" y="1754504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5" h="128905">
                  <a:moveTo>
                    <a:pt x="128741" y="128741"/>
                  </a:moveTo>
                  <a:lnTo>
                    <a:pt x="128741" y="0"/>
                  </a:lnTo>
                  <a:lnTo>
                    <a:pt x="0" y="0"/>
                  </a:lnTo>
                  <a:lnTo>
                    <a:pt x="0" y="128741"/>
                  </a:lnTo>
                  <a:lnTo>
                    <a:pt x="128741" y="128741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57" name="object 57"/>
            <p:cNvSpPr/>
            <p:nvPr/>
          </p:nvSpPr>
          <p:spPr>
            <a:xfrm>
              <a:off x="2118080" y="1754504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5" h="128905">
                  <a:moveTo>
                    <a:pt x="0" y="0"/>
                  </a:moveTo>
                  <a:lnTo>
                    <a:pt x="0" y="128741"/>
                  </a:lnTo>
                  <a:lnTo>
                    <a:pt x="128741" y="128741"/>
                  </a:lnTo>
                  <a:lnTo>
                    <a:pt x="128741" y="0"/>
                  </a:lnTo>
                  <a:lnTo>
                    <a:pt x="0" y="0"/>
                  </a:lnTo>
                  <a:close/>
                </a:path>
              </a:pathLst>
            </a:custGeom>
            <a:ln w="261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58" name="object 58"/>
            <p:cNvSpPr/>
            <p:nvPr/>
          </p:nvSpPr>
          <p:spPr>
            <a:xfrm>
              <a:off x="3276752" y="3469894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4" h="128904">
                  <a:moveTo>
                    <a:pt x="128741" y="128741"/>
                  </a:moveTo>
                  <a:lnTo>
                    <a:pt x="128741" y="0"/>
                  </a:lnTo>
                  <a:lnTo>
                    <a:pt x="0" y="0"/>
                  </a:lnTo>
                  <a:lnTo>
                    <a:pt x="0" y="128741"/>
                  </a:lnTo>
                  <a:lnTo>
                    <a:pt x="128741" y="128741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59" name="object 59"/>
            <p:cNvSpPr/>
            <p:nvPr/>
          </p:nvSpPr>
          <p:spPr>
            <a:xfrm>
              <a:off x="3276752" y="3469894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4" h="128904">
                  <a:moveTo>
                    <a:pt x="0" y="0"/>
                  </a:moveTo>
                  <a:lnTo>
                    <a:pt x="0" y="128741"/>
                  </a:lnTo>
                  <a:lnTo>
                    <a:pt x="128741" y="128741"/>
                  </a:lnTo>
                  <a:lnTo>
                    <a:pt x="128741" y="0"/>
                  </a:lnTo>
                  <a:lnTo>
                    <a:pt x="0" y="0"/>
                  </a:lnTo>
                  <a:close/>
                </a:path>
              </a:pathLst>
            </a:custGeom>
            <a:ln w="261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60" name="object 60"/>
            <p:cNvSpPr/>
            <p:nvPr/>
          </p:nvSpPr>
          <p:spPr>
            <a:xfrm>
              <a:off x="8628227" y="5950788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4" h="128904">
                  <a:moveTo>
                    <a:pt x="128741" y="128741"/>
                  </a:moveTo>
                  <a:lnTo>
                    <a:pt x="128741" y="0"/>
                  </a:lnTo>
                  <a:lnTo>
                    <a:pt x="0" y="0"/>
                  </a:lnTo>
                  <a:lnTo>
                    <a:pt x="0" y="128741"/>
                  </a:lnTo>
                  <a:lnTo>
                    <a:pt x="128741" y="128741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61" name="object 61"/>
            <p:cNvSpPr/>
            <p:nvPr/>
          </p:nvSpPr>
          <p:spPr>
            <a:xfrm>
              <a:off x="8628227" y="5950788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4" h="128904">
                  <a:moveTo>
                    <a:pt x="0" y="0"/>
                  </a:moveTo>
                  <a:lnTo>
                    <a:pt x="0" y="128741"/>
                  </a:lnTo>
                  <a:lnTo>
                    <a:pt x="128741" y="128741"/>
                  </a:lnTo>
                  <a:lnTo>
                    <a:pt x="128741" y="0"/>
                  </a:lnTo>
                  <a:lnTo>
                    <a:pt x="0" y="0"/>
                  </a:lnTo>
                  <a:close/>
                </a:path>
              </a:pathLst>
            </a:custGeom>
            <a:ln w="261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62" name="object 62"/>
            <p:cNvSpPr/>
            <p:nvPr/>
          </p:nvSpPr>
          <p:spPr>
            <a:xfrm>
              <a:off x="8196770" y="5094833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4" h="128904">
                  <a:moveTo>
                    <a:pt x="128741" y="128741"/>
                  </a:moveTo>
                  <a:lnTo>
                    <a:pt x="128741" y="0"/>
                  </a:lnTo>
                  <a:lnTo>
                    <a:pt x="0" y="0"/>
                  </a:lnTo>
                  <a:lnTo>
                    <a:pt x="0" y="128741"/>
                  </a:lnTo>
                  <a:lnTo>
                    <a:pt x="128741" y="128741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63" name="object 63"/>
            <p:cNvSpPr/>
            <p:nvPr/>
          </p:nvSpPr>
          <p:spPr>
            <a:xfrm>
              <a:off x="8196770" y="5094833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4" h="128904">
                  <a:moveTo>
                    <a:pt x="0" y="0"/>
                  </a:moveTo>
                  <a:lnTo>
                    <a:pt x="0" y="128741"/>
                  </a:lnTo>
                  <a:lnTo>
                    <a:pt x="128741" y="128741"/>
                  </a:lnTo>
                  <a:lnTo>
                    <a:pt x="128741" y="0"/>
                  </a:lnTo>
                  <a:lnTo>
                    <a:pt x="0" y="0"/>
                  </a:lnTo>
                  <a:close/>
                </a:path>
              </a:pathLst>
            </a:custGeom>
            <a:ln w="261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64" name="object 64"/>
            <p:cNvSpPr/>
            <p:nvPr/>
          </p:nvSpPr>
          <p:spPr>
            <a:xfrm>
              <a:off x="7829131" y="3667061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4" h="128904">
                  <a:moveTo>
                    <a:pt x="128741" y="128741"/>
                  </a:moveTo>
                  <a:lnTo>
                    <a:pt x="128741" y="0"/>
                  </a:lnTo>
                  <a:lnTo>
                    <a:pt x="0" y="0"/>
                  </a:lnTo>
                  <a:lnTo>
                    <a:pt x="0" y="128741"/>
                  </a:lnTo>
                  <a:lnTo>
                    <a:pt x="128741" y="128741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65" name="object 65"/>
            <p:cNvSpPr/>
            <p:nvPr/>
          </p:nvSpPr>
          <p:spPr>
            <a:xfrm>
              <a:off x="7829131" y="3667061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4" h="128904">
                  <a:moveTo>
                    <a:pt x="0" y="0"/>
                  </a:moveTo>
                  <a:lnTo>
                    <a:pt x="0" y="128741"/>
                  </a:lnTo>
                  <a:lnTo>
                    <a:pt x="128741" y="128741"/>
                  </a:lnTo>
                  <a:lnTo>
                    <a:pt x="128741" y="0"/>
                  </a:lnTo>
                  <a:lnTo>
                    <a:pt x="0" y="0"/>
                  </a:lnTo>
                  <a:close/>
                </a:path>
              </a:pathLst>
            </a:custGeom>
            <a:ln w="261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66" name="object 66"/>
            <p:cNvSpPr/>
            <p:nvPr/>
          </p:nvSpPr>
          <p:spPr>
            <a:xfrm>
              <a:off x="7292098" y="2735732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4" h="128905">
                  <a:moveTo>
                    <a:pt x="128741" y="128741"/>
                  </a:moveTo>
                  <a:lnTo>
                    <a:pt x="128741" y="0"/>
                  </a:lnTo>
                  <a:lnTo>
                    <a:pt x="0" y="0"/>
                  </a:lnTo>
                  <a:lnTo>
                    <a:pt x="0" y="128741"/>
                  </a:lnTo>
                  <a:lnTo>
                    <a:pt x="128741" y="128741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67" name="object 67"/>
            <p:cNvSpPr/>
            <p:nvPr/>
          </p:nvSpPr>
          <p:spPr>
            <a:xfrm>
              <a:off x="7292098" y="2735732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4" h="128905">
                  <a:moveTo>
                    <a:pt x="0" y="0"/>
                  </a:moveTo>
                  <a:lnTo>
                    <a:pt x="0" y="128741"/>
                  </a:lnTo>
                  <a:lnTo>
                    <a:pt x="128741" y="128741"/>
                  </a:lnTo>
                  <a:lnTo>
                    <a:pt x="128741" y="0"/>
                  </a:lnTo>
                  <a:lnTo>
                    <a:pt x="0" y="0"/>
                  </a:lnTo>
                  <a:close/>
                </a:path>
              </a:pathLst>
            </a:custGeom>
            <a:ln w="261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68" name="object 68"/>
            <p:cNvSpPr/>
            <p:nvPr/>
          </p:nvSpPr>
          <p:spPr>
            <a:xfrm>
              <a:off x="6185611" y="5435828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4" h="128904">
                  <a:moveTo>
                    <a:pt x="128741" y="128741"/>
                  </a:moveTo>
                  <a:lnTo>
                    <a:pt x="128741" y="0"/>
                  </a:lnTo>
                  <a:lnTo>
                    <a:pt x="0" y="0"/>
                  </a:lnTo>
                  <a:lnTo>
                    <a:pt x="0" y="128741"/>
                  </a:lnTo>
                  <a:lnTo>
                    <a:pt x="128741" y="128741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69" name="object 69"/>
            <p:cNvSpPr/>
            <p:nvPr/>
          </p:nvSpPr>
          <p:spPr>
            <a:xfrm>
              <a:off x="1444256" y="2878124"/>
              <a:ext cx="4986020" cy="2798445"/>
            </a:xfrm>
            <a:custGeom>
              <a:avLst/>
              <a:gdLst/>
              <a:ahLst/>
              <a:cxnLst/>
              <a:rect l="l" t="t" r="r" b="b"/>
              <a:pathLst>
                <a:path w="4986020" h="2798445">
                  <a:moveTo>
                    <a:pt x="4741354" y="2557703"/>
                  </a:moveTo>
                  <a:lnTo>
                    <a:pt x="4741354" y="2686445"/>
                  </a:lnTo>
                  <a:lnTo>
                    <a:pt x="4870095" y="2686445"/>
                  </a:lnTo>
                  <a:lnTo>
                    <a:pt x="4870095" y="2557703"/>
                  </a:lnTo>
                  <a:lnTo>
                    <a:pt x="4741354" y="2557703"/>
                  </a:lnTo>
                  <a:close/>
                </a:path>
                <a:path w="4986020" h="2798445">
                  <a:moveTo>
                    <a:pt x="273418" y="136715"/>
                  </a:moveTo>
                  <a:lnTo>
                    <a:pt x="266448" y="93504"/>
                  </a:lnTo>
                  <a:lnTo>
                    <a:pt x="247038" y="55974"/>
                  </a:lnTo>
                  <a:lnTo>
                    <a:pt x="217443" y="26379"/>
                  </a:lnTo>
                  <a:lnTo>
                    <a:pt x="179913" y="6970"/>
                  </a:lnTo>
                  <a:lnTo>
                    <a:pt x="136702" y="0"/>
                  </a:lnTo>
                  <a:lnTo>
                    <a:pt x="93493" y="6970"/>
                  </a:lnTo>
                  <a:lnTo>
                    <a:pt x="55966" y="26379"/>
                  </a:lnTo>
                  <a:lnTo>
                    <a:pt x="26374" y="55974"/>
                  </a:lnTo>
                  <a:lnTo>
                    <a:pt x="6968" y="93504"/>
                  </a:lnTo>
                  <a:lnTo>
                    <a:pt x="0" y="136715"/>
                  </a:lnTo>
                  <a:lnTo>
                    <a:pt x="6968" y="179926"/>
                  </a:lnTo>
                  <a:lnTo>
                    <a:pt x="26374" y="217456"/>
                  </a:lnTo>
                  <a:lnTo>
                    <a:pt x="55966" y="247051"/>
                  </a:lnTo>
                  <a:lnTo>
                    <a:pt x="93493" y="266460"/>
                  </a:lnTo>
                  <a:lnTo>
                    <a:pt x="136702" y="273431"/>
                  </a:lnTo>
                  <a:lnTo>
                    <a:pt x="179913" y="266460"/>
                  </a:lnTo>
                  <a:lnTo>
                    <a:pt x="217443" y="247051"/>
                  </a:lnTo>
                  <a:lnTo>
                    <a:pt x="247038" y="217456"/>
                  </a:lnTo>
                  <a:lnTo>
                    <a:pt x="266448" y="179926"/>
                  </a:lnTo>
                  <a:lnTo>
                    <a:pt x="273418" y="136715"/>
                  </a:lnTo>
                </a:path>
                <a:path w="4986020" h="2798445">
                  <a:moveTo>
                    <a:pt x="4944389" y="2620302"/>
                  </a:moveTo>
                  <a:lnTo>
                    <a:pt x="4937419" y="2577092"/>
                  </a:lnTo>
                  <a:lnTo>
                    <a:pt x="4918010" y="2539566"/>
                  </a:lnTo>
                  <a:lnTo>
                    <a:pt x="4888414" y="2509974"/>
                  </a:lnTo>
                  <a:lnTo>
                    <a:pt x="4850884" y="2490568"/>
                  </a:lnTo>
                  <a:lnTo>
                    <a:pt x="4807673" y="2483599"/>
                  </a:lnTo>
                  <a:lnTo>
                    <a:pt x="4764462" y="2490568"/>
                  </a:lnTo>
                  <a:lnTo>
                    <a:pt x="4726933" y="2509974"/>
                  </a:lnTo>
                  <a:lnTo>
                    <a:pt x="4697337" y="2539566"/>
                  </a:lnTo>
                  <a:lnTo>
                    <a:pt x="4677928" y="2577092"/>
                  </a:lnTo>
                  <a:lnTo>
                    <a:pt x="4670958" y="2620302"/>
                  </a:lnTo>
                  <a:lnTo>
                    <a:pt x="4677928" y="2663513"/>
                  </a:lnTo>
                  <a:lnTo>
                    <a:pt x="4697337" y="2701042"/>
                  </a:lnTo>
                  <a:lnTo>
                    <a:pt x="4726933" y="2730638"/>
                  </a:lnTo>
                  <a:lnTo>
                    <a:pt x="4764462" y="2750047"/>
                  </a:lnTo>
                  <a:lnTo>
                    <a:pt x="4807673" y="2757017"/>
                  </a:lnTo>
                  <a:lnTo>
                    <a:pt x="4850884" y="2750047"/>
                  </a:lnTo>
                  <a:lnTo>
                    <a:pt x="4888414" y="2730638"/>
                  </a:lnTo>
                  <a:lnTo>
                    <a:pt x="4918010" y="2701042"/>
                  </a:lnTo>
                  <a:lnTo>
                    <a:pt x="4937419" y="2663513"/>
                  </a:lnTo>
                  <a:lnTo>
                    <a:pt x="4944389" y="2620302"/>
                  </a:lnTo>
                </a:path>
                <a:path w="4986020" h="2798445">
                  <a:moveTo>
                    <a:pt x="4985397" y="2620302"/>
                  </a:moveTo>
                  <a:lnTo>
                    <a:pt x="4979049" y="2573059"/>
                  </a:lnTo>
                  <a:lnTo>
                    <a:pt x="4961134" y="2530605"/>
                  </a:lnTo>
                  <a:lnTo>
                    <a:pt x="4933345" y="2494635"/>
                  </a:lnTo>
                  <a:lnTo>
                    <a:pt x="4897376" y="2466844"/>
                  </a:lnTo>
                  <a:lnTo>
                    <a:pt x="4854921" y="2448927"/>
                  </a:lnTo>
                  <a:lnTo>
                    <a:pt x="4807673" y="2442578"/>
                  </a:lnTo>
                  <a:lnTo>
                    <a:pt x="4760426" y="2448927"/>
                  </a:lnTo>
                  <a:lnTo>
                    <a:pt x="4717971" y="2466844"/>
                  </a:lnTo>
                  <a:lnTo>
                    <a:pt x="4682002" y="2494635"/>
                  </a:lnTo>
                  <a:lnTo>
                    <a:pt x="4654213" y="2530605"/>
                  </a:lnTo>
                  <a:lnTo>
                    <a:pt x="4636298" y="2573059"/>
                  </a:lnTo>
                  <a:lnTo>
                    <a:pt x="4629950" y="2620302"/>
                  </a:lnTo>
                  <a:lnTo>
                    <a:pt x="4636298" y="2667549"/>
                  </a:lnTo>
                  <a:lnTo>
                    <a:pt x="4654213" y="2710004"/>
                  </a:lnTo>
                  <a:lnTo>
                    <a:pt x="4682002" y="2745973"/>
                  </a:lnTo>
                  <a:lnTo>
                    <a:pt x="4717971" y="2773762"/>
                  </a:lnTo>
                  <a:lnTo>
                    <a:pt x="4760426" y="2791677"/>
                  </a:lnTo>
                  <a:lnTo>
                    <a:pt x="4807673" y="2798025"/>
                  </a:lnTo>
                  <a:lnTo>
                    <a:pt x="4854921" y="2791677"/>
                  </a:lnTo>
                  <a:lnTo>
                    <a:pt x="4897376" y="2773762"/>
                  </a:lnTo>
                  <a:lnTo>
                    <a:pt x="4933345" y="2745973"/>
                  </a:lnTo>
                  <a:lnTo>
                    <a:pt x="4961134" y="2710004"/>
                  </a:lnTo>
                  <a:lnTo>
                    <a:pt x="4979049" y="2667549"/>
                  </a:lnTo>
                  <a:lnTo>
                    <a:pt x="4985397" y="2620302"/>
                  </a:lnTo>
                </a:path>
              </a:pathLst>
            </a:custGeom>
            <a:ln w="261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</p:spTree>
  </p:cSld>
  <p:clrMapOvr>
    <a:masterClrMapping/>
  </p:clrMapOvr>
  <p:transition>
    <p:cut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8" name="Title 39937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TW">
                <a:solidFill>
                  <a:srgbClr val="000000"/>
                </a:solidFill>
              </a:rPr>
              <a:t>Greedy best-first search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9939" name="Text Placeholder 39938"/>
          <p:cNvSpPr>
            <a:spLocks noGrp="1"/>
          </p:cNvSpPr>
          <p:nvPr>
            <p:ph type="body" idx="1"/>
          </p:nvPr>
        </p:nvSpPr>
        <p:spPr>
          <a:xfrm>
            <a:off x="1259205" y="1125220"/>
            <a:ext cx="6629400" cy="3086100"/>
          </a:xfrm>
        </p:spPr>
        <p:txBody>
          <a:bodyPr/>
          <a:p>
            <a:r>
              <a:rPr lang="en-US" altLang="zh-TW">
                <a:solidFill>
                  <a:srgbClr val="000000"/>
                </a:solidFill>
              </a:rPr>
              <a:t>Goal is</a:t>
            </a:r>
            <a:r>
              <a:rPr lang="en-US" altLang="zh-TW" i="1">
                <a:solidFill>
                  <a:srgbClr val="000000"/>
                </a:solidFill>
              </a:rPr>
              <a:t> Bucharest</a:t>
            </a:r>
            <a:endParaRPr lang="en-US" altLang="zh-TW" i="1">
              <a:solidFill>
                <a:srgbClr val="000000"/>
              </a:solidFill>
            </a:endParaRPr>
          </a:p>
          <a:p>
            <a:r>
              <a:rPr lang="en-US" altLang="zh-TW">
                <a:solidFill>
                  <a:srgbClr val="000000"/>
                </a:solidFill>
              </a:rPr>
              <a:t>Initial state is </a:t>
            </a:r>
            <a:r>
              <a:rPr lang="en-US" altLang="zh-TW" i="1">
                <a:solidFill>
                  <a:srgbClr val="000000"/>
                </a:solidFill>
              </a:rPr>
              <a:t>Arad</a:t>
            </a:r>
            <a:endParaRPr lang="en-US" altLang="zh-TW" i="1">
              <a:solidFill>
                <a:srgbClr val="000000"/>
              </a:solidFill>
            </a:endParaRPr>
          </a:p>
          <a:p>
            <a:pPr lvl="1"/>
            <a:r>
              <a:rPr lang="en-US" altLang="zh-TW" err="1">
                <a:solidFill>
                  <a:srgbClr val="000000"/>
                </a:solidFill>
              </a:rPr>
              <a:t>h</a:t>
            </a:r>
            <a:r>
              <a:rPr lang="en-US" altLang="zh-TW" baseline="-25000" err="1">
                <a:solidFill>
                  <a:srgbClr val="000000"/>
                </a:solidFill>
              </a:rPr>
              <a:t>SLD</a:t>
            </a:r>
            <a:r>
              <a:rPr lang="en-US" altLang="zh-TW">
                <a:solidFill>
                  <a:srgbClr val="000000"/>
                </a:solidFill>
              </a:rPr>
              <a:t> cannot be computed from the problem itself</a:t>
            </a:r>
            <a:endParaRPr lang="en-US" altLang="zh-TW">
              <a:solidFill>
                <a:srgbClr val="000000"/>
              </a:solidFill>
            </a:endParaRPr>
          </a:p>
          <a:p>
            <a:pPr lvl="1"/>
            <a:r>
              <a:rPr lang="en-US" altLang="zh-TW">
                <a:solidFill>
                  <a:srgbClr val="000000"/>
                </a:solidFill>
              </a:rPr>
              <a:t>only obtainable from some amount of experience</a:t>
            </a:r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39940" name="Picture 399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7400" y="4149011"/>
            <a:ext cx="5029200" cy="2199084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0594" name="Picture 11059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6285" y="1257300"/>
            <a:ext cx="5993765" cy="46863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22" name="Slide Number Placeholder 6"/>
          <p:cNvSpPr txBox="1">
            <a:spLocks noGrp="1"/>
          </p:cNvSpPr>
          <p:nvPr>
            <p:ph type="sldNum" sz="quarter" idx="12"/>
          </p:nvPr>
        </p:nvSpPr>
        <p:spPr/>
        <p:txBody>
          <a:bodyPr anchor="b" anchorCtr="0"/>
          <a:p>
            <a:pPr mar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A0DB2DC-4C9A-4742-B13C-FB6460FD3503}" type="slidenum">
              <a:rPr lang="ar-SA" altLang="en-US" sz="1400" dirty="0">
                <a:cs typeface="Arial" panose="020B0604020202020204" pitchFamily="34" charset="0"/>
              </a:rPr>
            </a:fld>
            <a:endParaRPr lang="ar-SA" altLang="en-US" sz="1400" dirty="0"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12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dirty="0"/>
              <a:t>Greedy Search</a:t>
            </a:r>
            <a:endParaRPr lang="en-GB" altLang="en-US" dirty="0"/>
          </a:p>
        </p:txBody>
      </p:sp>
      <p:grpSp>
        <p:nvGrpSpPr>
          <p:cNvPr id="133124" name="Group 3"/>
          <p:cNvGrpSpPr/>
          <p:nvPr/>
        </p:nvGrpSpPr>
        <p:grpSpPr>
          <a:xfrm>
            <a:off x="2133600" y="1981200"/>
            <a:ext cx="457200" cy="457200"/>
            <a:chOff x="1344" y="1248"/>
            <a:chExt cx="288" cy="288"/>
          </a:xfrm>
        </p:grpSpPr>
        <p:sp>
          <p:nvSpPr>
            <p:cNvPr id="133205" name="Oval 4"/>
            <p:cNvSpPr/>
            <p:nvPr/>
          </p:nvSpPr>
          <p:spPr>
            <a:xfrm>
              <a:off x="1344" y="1248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ea typeface="Arial" panose="020B0604020202020204" pitchFamily="34" charset="0"/>
              </a:endParaRPr>
            </a:p>
          </p:txBody>
        </p:sp>
        <p:sp>
          <p:nvSpPr>
            <p:cNvPr id="133206" name="Text Box 5"/>
            <p:cNvSpPr txBox="1"/>
            <p:nvPr/>
          </p:nvSpPr>
          <p:spPr>
            <a:xfrm>
              <a:off x="1392" y="1296"/>
              <a:ext cx="192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cs typeface="Arial" panose="020B0604020202020204" pitchFamily="34" charset="0"/>
                </a:rPr>
                <a:t>A</a:t>
              </a:r>
              <a:endParaRPr lang="en-GB" altLang="en-US" sz="1800" dirty="0">
                <a:ea typeface="Arial" panose="020B0604020202020204" pitchFamily="34" charset="0"/>
              </a:endParaRPr>
            </a:p>
          </p:txBody>
        </p:sp>
      </p:grpSp>
      <p:grpSp>
        <p:nvGrpSpPr>
          <p:cNvPr id="133125" name="Group 6"/>
          <p:cNvGrpSpPr/>
          <p:nvPr/>
        </p:nvGrpSpPr>
        <p:grpSpPr>
          <a:xfrm>
            <a:off x="3200400" y="2514600"/>
            <a:ext cx="457200" cy="457200"/>
            <a:chOff x="1344" y="1248"/>
            <a:chExt cx="288" cy="288"/>
          </a:xfrm>
        </p:grpSpPr>
        <p:sp>
          <p:nvSpPr>
            <p:cNvPr id="133203" name="Oval 7"/>
            <p:cNvSpPr/>
            <p:nvPr/>
          </p:nvSpPr>
          <p:spPr>
            <a:xfrm>
              <a:off x="1344" y="1248"/>
              <a:ext cx="288" cy="288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ea typeface="Arial" panose="020B0604020202020204" pitchFamily="34" charset="0"/>
              </a:endParaRPr>
            </a:p>
          </p:txBody>
        </p:sp>
        <p:sp>
          <p:nvSpPr>
            <p:cNvPr id="133204" name="Text Box 8"/>
            <p:cNvSpPr txBox="1"/>
            <p:nvPr/>
          </p:nvSpPr>
          <p:spPr>
            <a:xfrm>
              <a:off x="1392" y="1296"/>
              <a:ext cx="192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cs typeface="Arial" panose="020B0604020202020204" pitchFamily="34" charset="0"/>
                </a:rPr>
                <a:t>B</a:t>
              </a:r>
              <a:endParaRPr lang="en-GB" altLang="en-US" sz="1800" dirty="0">
                <a:ea typeface="Arial" panose="020B0604020202020204" pitchFamily="34" charset="0"/>
              </a:endParaRPr>
            </a:p>
          </p:txBody>
        </p:sp>
      </p:grpSp>
      <p:grpSp>
        <p:nvGrpSpPr>
          <p:cNvPr id="133126" name="Group 9"/>
          <p:cNvGrpSpPr/>
          <p:nvPr/>
        </p:nvGrpSpPr>
        <p:grpSpPr>
          <a:xfrm>
            <a:off x="533400" y="3429000"/>
            <a:ext cx="457200" cy="457200"/>
            <a:chOff x="1344" y="1248"/>
            <a:chExt cx="288" cy="288"/>
          </a:xfrm>
        </p:grpSpPr>
        <p:sp>
          <p:nvSpPr>
            <p:cNvPr id="133201" name="Oval 10"/>
            <p:cNvSpPr/>
            <p:nvPr/>
          </p:nvSpPr>
          <p:spPr>
            <a:xfrm>
              <a:off x="1344" y="1248"/>
              <a:ext cx="288" cy="288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ea typeface="Arial" panose="020B0604020202020204" pitchFamily="34" charset="0"/>
              </a:endParaRPr>
            </a:p>
          </p:txBody>
        </p:sp>
        <p:sp>
          <p:nvSpPr>
            <p:cNvPr id="133202" name="Text Box 11"/>
            <p:cNvSpPr txBox="1"/>
            <p:nvPr/>
          </p:nvSpPr>
          <p:spPr>
            <a:xfrm>
              <a:off x="1392" y="1296"/>
              <a:ext cx="192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cs typeface="Arial" panose="020B0604020202020204" pitchFamily="34" charset="0"/>
                </a:rPr>
                <a:t>D</a:t>
              </a:r>
              <a:endParaRPr lang="en-GB" altLang="en-US" sz="1800" dirty="0">
                <a:ea typeface="Arial" panose="020B0604020202020204" pitchFamily="34" charset="0"/>
              </a:endParaRPr>
            </a:p>
          </p:txBody>
        </p:sp>
      </p:grpSp>
      <p:grpSp>
        <p:nvGrpSpPr>
          <p:cNvPr id="133127" name="Group 12"/>
          <p:cNvGrpSpPr/>
          <p:nvPr/>
        </p:nvGrpSpPr>
        <p:grpSpPr>
          <a:xfrm>
            <a:off x="1066800" y="2667000"/>
            <a:ext cx="457200" cy="457200"/>
            <a:chOff x="1344" y="1248"/>
            <a:chExt cx="288" cy="288"/>
          </a:xfrm>
        </p:grpSpPr>
        <p:sp>
          <p:nvSpPr>
            <p:cNvPr id="133199" name="Oval 13"/>
            <p:cNvSpPr/>
            <p:nvPr/>
          </p:nvSpPr>
          <p:spPr>
            <a:xfrm>
              <a:off x="1344" y="1248"/>
              <a:ext cx="288" cy="288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ea typeface="Arial" panose="020B0604020202020204" pitchFamily="34" charset="0"/>
              </a:endParaRPr>
            </a:p>
          </p:txBody>
        </p:sp>
        <p:sp>
          <p:nvSpPr>
            <p:cNvPr id="133200" name="Text Box 14"/>
            <p:cNvSpPr txBox="1"/>
            <p:nvPr/>
          </p:nvSpPr>
          <p:spPr>
            <a:xfrm>
              <a:off x="1392" y="1296"/>
              <a:ext cx="192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cs typeface="Arial" panose="020B0604020202020204" pitchFamily="34" charset="0"/>
                </a:rPr>
                <a:t>C</a:t>
              </a:r>
              <a:endParaRPr lang="en-GB" altLang="en-US" sz="1800" dirty="0">
                <a:ea typeface="Arial" panose="020B0604020202020204" pitchFamily="34" charset="0"/>
              </a:endParaRPr>
            </a:p>
          </p:txBody>
        </p:sp>
      </p:grpSp>
      <p:grpSp>
        <p:nvGrpSpPr>
          <p:cNvPr id="133128" name="Group 15"/>
          <p:cNvGrpSpPr/>
          <p:nvPr/>
        </p:nvGrpSpPr>
        <p:grpSpPr>
          <a:xfrm>
            <a:off x="2209800" y="3124200"/>
            <a:ext cx="457200" cy="457200"/>
            <a:chOff x="1344" y="1248"/>
            <a:chExt cx="288" cy="288"/>
          </a:xfrm>
        </p:grpSpPr>
        <p:sp>
          <p:nvSpPr>
            <p:cNvPr id="133197" name="Oval 16"/>
            <p:cNvSpPr/>
            <p:nvPr/>
          </p:nvSpPr>
          <p:spPr>
            <a:xfrm>
              <a:off x="1344" y="1248"/>
              <a:ext cx="288" cy="288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ea typeface="Arial" panose="020B0604020202020204" pitchFamily="34" charset="0"/>
              </a:endParaRPr>
            </a:p>
          </p:txBody>
        </p:sp>
        <p:sp>
          <p:nvSpPr>
            <p:cNvPr id="133198" name="Text Box 17"/>
            <p:cNvSpPr txBox="1"/>
            <p:nvPr/>
          </p:nvSpPr>
          <p:spPr>
            <a:xfrm>
              <a:off x="1392" y="1296"/>
              <a:ext cx="192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cs typeface="Arial" panose="020B0604020202020204" pitchFamily="34" charset="0"/>
                </a:rPr>
                <a:t>E</a:t>
              </a:r>
              <a:endParaRPr lang="en-GB" altLang="en-US" sz="1800" dirty="0">
                <a:ea typeface="Arial" panose="020B0604020202020204" pitchFamily="34" charset="0"/>
              </a:endParaRPr>
            </a:p>
          </p:txBody>
        </p:sp>
      </p:grpSp>
      <p:grpSp>
        <p:nvGrpSpPr>
          <p:cNvPr id="133129" name="Group 18"/>
          <p:cNvGrpSpPr/>
          <p:nvPr/>
        </p:nvGrpSpPr>
        <p:grpSpPr>
          <a:xfrm>
            <a:off x="2895600" y="4038600"/>
            <a:ext cx="457200" cy="457200"/>
            <a:chOff x="1344" y="1248"/>
            <a:chExt cx="288" cy="288"/>
          </a:xfrm>
        </p:grpSpPr>
        <p:sp>
          <p:nvSpPr>
            <p:cNvPr id="133195" name="Oval 19"/>
            <p:cNvSpPr/>
            <p:nvPr/>
          </p:nvSpPr>
          <p:spPr>
            <a:xfrm>
              <a:off x="1344" y="1248"/>
              <a:ext cx="288" cy="288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ea typeface="Arial" panose="020B0604020202020204" pitchFamily="34" charset="0"/>
              </a:endParaRPr>
            </a:p>
          </p:txBody>
        </p:sp>
        <p:sp>
          <p:nvSpPr>
            <p:cNvPr id="133196" name="Text Box 20"/>
            <p:cNvSpPr txBox="1"/>
            <p:nvPr/>
          </p:nvSpPr>
          <p:spPr>
            <a:xfrm>
              <a:off x="1392" y="1296"/>
              <a:ext cx="192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cs typeface="Arial" panose="020B0604020202020204" pitchFamily="34" charset="0"/>
                </a:rPr>
                <a:t>F</a:t>
              </a:r>
              <a:endParaRPr lang="en-GB" altLang="en-US" sz="1800" dirty="0">
                <a:ea typeface="Arial" panose="020B0604020202020204" pitchFamily="34" charset="0"/>
              </a:endParaRPr>
            </a:p>
          </p:txBody>
        </p:sp>
      </p:grpSp>
      <p:grpSp>
        <p:nvGrpSpPr>
          <p:cNvPr id="133130" name="Group 21"/>
          <p:cNvGrpSpPr/>
          <p:nvPr/>
        </p:nvGrpSpPr>
        <p:grpSpPr>
          <a:xfrm>
            <a:off x="1905000" y="5715000"/>
            <a:ext cx="457200" cy="457200"/>
            <a:chOff x="1344" y="1248"/>
            <a:chExt cx="288" cy="288"/>
          </a:xfrm>
        </p:grpSpPr>
        <p:sp>
          <p:nvSpPr>
            <p:cNvPr id="133193" name="Oval 22"/>
            <p:cNvSpPr/>
            <p:nvPr/>
          </p:nvSpPr>
          <p:spPr>
            <a:xfrm>
              <a:off x="1344" y="1248"/>
              <a:ext cx="288" cy="288"/>
            </a:xfrm>
            <a:prstGeom prst="ellipse">
              <a:avLst/>
            </a:prstGeom>
            <a:solidFill>
              <a:schemeClr val="hlink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ea typeface="Arial" panose="020B0604020202020204" pitchFamily="34" charset="0"/>
              </a:endParaRPr>
            </a:p>
          </p:txBody>
        </p:sp>
        <p:sp>
          <p:nvSpPr>
            <p:cNvPr id="133194" name="Text Box 23"/>
            <p:cNvSpPr txBox="1"/>
            <p:nvPr/>
          </p:nvSpPr>
          <p:spPr>
            <a:xfrm>
              <a:off x="1392" y="1296"/>
              <a:ext cx="192" cy="231"/>
            </a:xfrm>
            <a:prstGeom prst="rect">
              <a:avLst/>
            </a:prstGeom>
            <a:solidFill>
              <a:schemeClr val="hlink"/>
            </a:solidFill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cs typeface="Arial" panose="020B0604020202020204" pitchFamily="34" charset="0"/>
                </a:rPr>
                <a:t>I</a:t>
              </a:r>
              <a:endParaRPr lang="en-GB" altLang="en-US" sz="1800" dirty="0">
                <a:ea typeface="Arial" panose="020B0604020202020204" pitchFamily="34" charset="0"/>
              </a:endParaRPr>
            </a:p>
          </p:txBody>
        </p:sp>
      </p:grpSp>
      <p:sp>
        <p:nvSpPr>
          <p:cNvPr id="133131" name="Line 24"/>
          <p:cNvSpPr/>
          <p:nvPr/>
        </p:nvSpPr>
        <p:spPr>
          <a:xfrm>
            <a:off x="2438400" y="3581400"/>
            <a:ext cx="609600" cy="457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3132" name="Line 25"/>
          <p:cNvSpPr/>
          <p:nvPr/>
        </p:nvSpPr>
        <p:spPr>
          <a:xfrm flipH="1">
            <a:off x="2133600" y="4495800"/>
            <a:ext cx="990600" cy="1219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3133" name="Text Box 26"/>
          <p:cNvSpPr txBox="1"/>
          <p:nvPr/>
        </p:nvSpPr>
        <p:spPr>
          <a:xfrm>
            <a:off x="2667000" y="3505200"/>
            <a:ext cx="6096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 dirty="0">
                <a:solidFill>
                  <a:schemeClr val="hlink"/>
                </a:solidFill>
                <a:cs typeface="Arial" panose="020B0604020202020204" pitchFamily="34" charset="0"/>
              </a:rPr>
              <a:t>99</a:t>
            </a:r>
            <a:endParaRPr lang="en-GB" altLang="en-US" sz="1800" b="1" dirty="0">
              <a:solidFill>
                <a:schemeClr val="hlink"/>
              </a:solidFill>
              <a:ea typeface="Arial" panose="020B0604020202020204" pitchFamily="34" charset="0"/>
            </a:endParaRPr>
          </a:p>
        </p:txBody>
      </p:sp>
      <p:sp>
        <p:nvSpPr>
          <p:cNvPr id="133134" name="Text Box 27"/>
          <p:cNvSpPr txBox="1"/>
          <p:nvPr/>
        </p:nvSpPr>
        <p:spPr>
          <a:xfrm>
            <a:off x="2667000" y="5105400"/>
            <a:ext cx="7620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 dirty="0">
                <a:solidFill>
                  <a:schemeClr val="hlink"/>
                </a:solidFill>
                <a:cs typeface="Arial" panose="020B0604020202020204" pitchFamily="34" charset="0"/>
              </a:rPr>
              <a:t>211</a:t>
            </a:r>
            <a:endParaRPr lang="en-GB" altLang="en-US" sz="1800" b="1" dirty="0">
              <a:solidFill>
                <a:schemeClr val="hlink"/>
              </a:solidFill>
              <a:ea typeface="Arial" panose="020B0604020202020204" pitchFamily="34" charset="0"/>
            </a:endParaRPr>
          </a:p>
        </p:txBody>
      </p:sp>
      <p:grpSp>
        <p:nvGrpSpPr>
          <p:cNvPr id="133135" name="Group 28"/>
          <p:cNvGrpSpPr/>
          <p:nvPr/>
        </p:nvGrpSpPr>
        <p:grpSpPr>
          <a:xfrm>
            <a:off x="1371600" y="4038600"/>
            <a:ext cx="457200" cy="457200"/>
            <a:chOff x="1344" y="1248"/>
            <a:chExt cx="288" cy="288"/>
          </a:xfrm>
        </p:grpSpPr>
        <p:sp>
          <p:nvSpPr>
            <p:cNvPr id="133191" name="Oval 29"/>
            <p:cNvSpPr/>
            <p:nvPr/>
          </p:nvSpPr>
          <p:spPr>
            <a:xfrm>
              <a:off x="1344" y="1248"/>
              <a:ext cx="288" cy="288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ea typeface="Arial" panose="020B0604020202020204" pitchFamily="34" charset="0"/>
              </a:endParaRPr>
            </a:p>
          </p:txBody>
        </p:sp>
        <p:sp>
          <p:nvSpPr>
            <p:cNvPr id="133192" name="Text Box 30"/>
            <p:cNvSpPr txBox="1"/>
            <p:nvPr/>
          </p:nvSpPr>
          <p:spPr>
            <a:xfrm>
              <a:off x="1392" y="1296"/>
              <a:ext cx="192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cs typeface="Arial" panose="020B0604020202020204" pitchFamily="34" charset="0"/>
                </a:rPr>
                <a:t>G</a:t>
              </a:r>
              <a:endParaRPr lang="en-GB" altLang="en-US" sz="1800" dirty="0">
                <a:ea typeface="Arial" panose="020B0604020202020204" pitchFamily="34" charset="0"/>
              </a:endParaRPr>
            </a:p>
          </p:txBody>
        </p:sp>
      </p:grpSp>
      <p:grpSp>
        <p:nvGrpSpPr>
          <p:cNvPr id="133136" name="Group 31"/>
          <p:cNvGrpSpPr/>
          <p:nvPr/>
        </p:nvGrpSpPr>
        <p:grpSpPr>
          <a:xfrm>
            <a:off x="1143000" y="4953000"/>
            <a:ext cx="457200" cy="457200"/>
            <a:chOff x="1344" y="1248"/>
            <a:chExt cx="288" cy="288"/>
          </a:xfrm>
        </p:grpSpPr>
        <p:sp>
          <p:nvSpPr>
            <p:cNvPr id="133189" name="Oval 32"/>
            <p:cNvSpPr/>
            <p:nvPr/>
          </p:nvSpPr>
          <p:spPr>
            <a:xfrm>
              <a:off x="1344" y="1248"/>
              <a:ext cx="288" cy="288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ea typeface="Arial" panose="020B0604020202020204" pitchFamily="34" charset="0"/>
              </a:endParaRPr>
            </a:p>
          </p:txBody>
        </p:sp>
        <p:sp>
          <p:nvSpPr>
            <p:cNvPr id="133190" name="Text Box 33"/>
            <p:cNvSpPr txBox="1"/>
            <p:nvPr/>
          </p:nvSpPr>
          <p:spPr>
            <a:xfrm>
              <a:off x="1392" y="1296"/>
              <a:ext cx="192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cs typeface="Arial" panose="020B0604020202020204" pitchFamily="34" charset="0"/>
                </a:rPr>
                <a:t>H</a:t>
              </a:r>
              <a:endParaRPr lang="en-GB" altLang="en-US" sz="1800" dirty="0">
                <a:ea typeface="Arial" panose="020B0604020202020204" pitchFamily="34" charset="0"/>
              </a:endParaRPr>
            </a:p>
          </p:txBody>
        </p:sp>
      </p:grpSp>
      <p:sp>
        <p:nvSpPr>
          <p:cNvPr id="133137" name="Line 34"/>
          <p:cNvSpPr/>
          <p:nvPr/>
        </p:nvSpPr>
        <p:spPr>
          <a:xfrm flipH="1">
            <a:off x="1524000" y="3581400"/>
            <a:ext cx="914400" cy="457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3138" name="Line 35"/>
          <p:cNvSpPr/>
          <p:nvPr/>
        </p:nvSpPr>
        <p:spPr>
          <a:xfrm flipH="1">
            <a:off x="1371600" y="4495800"/>
            <a:ext cx="228600" cy="457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3139" name="Line 36"/>
          <p:cNvSpPr/>
          <p:nvPr/>
        </p:nvSpPr>
        <p:spPr>
          <a:xfrm>
            <a:off x="1371600" y="5410200"/>
            <a:ext cx="762000" cy="304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3140" name="Text Box 37"/>
          <p:cNvSpPr txBox="1"/>
          <p:nvPr/>
        </p:nvSpPr>
        <p:spPr>
          <a:xfrm>
            <a:off x="1600200" y="3505200"/>
            <a:ext cx="6096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 dirty="0">
                <a:solidFill>
                  <a:schemeClr val="hlink"/>
                </a:solidFill>
                <a:cs typeface="Arial" panose="020B0604020202020204" pitchFamily="34" charset="0"/>
              </a:rPr>
              <a:t>80</a:t>
            </a:r>
            <a:endParaRPr lang="en-GB" altLang="en-US" sz="1800" b="1" dirty="0">
              <a:solidFill>
                <a:schemeClr val="hlink"/>
              </a:solidFill>
              <a:ea typeface="Arial" panose="020B0604020202020204" pitchFamily="34" charset="0"/>
            </a:endParaRPr>
          </a:p>
        </p:txBody>
      </p:sp>
      <p:sp>
        <p:nvSpPr>
          <p:cNvPr id="133141" name="Line 38"/>
          <p:cNvSpPr/>
          <p:nvPr/>
        </p:nvSpPr>
        <p:spPr>
          <a:xfrm>
            <a:off x="2362200" y="2438400"/>
            <a:ext cx="1066800" cy="76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3142" name="Line 39"/>
          <p:cNvSpPr/>
          <p:nvPr/>
        </p:nvSpPr>
        <p:spPr>
          <a:xfrm>
            <a:off x="2362200" y="2438400"/>
            <a:ext cx="76200" cy="685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3143" name="Line 40"/>
          <p:cNvSpPr/>
          <p:nvPr/>
        </p:nvSpPr>
        <p:spPr>
          <a:xfrm flipH="1">
            <a:off x="1295400" y="2438400"/>
            <a:ext cx="1066800" cy="228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3144" name="Line 41"/>
          <p:cNvSpPr/>
          <p:nvPr/>
        </p:nvSpPr>
        <p:spPr>
          <a:xfrm flipH="1">
            <a:off x="762000" y="3124200"/>
            <a:ext cx="533400" cy="304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3145" name="Text Box 42"/>
          <p:cNvSpPr txBox="1"/>
          <p:nvPr/>
        </p:nvSpPr>
        <p:spPr>
          <a:xfrm>
            <a:off x="2590800" y="1828800"/>
            <a:ext cx="12192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dirty="0">
                <a:cs typeface="Arial" panose="020B0604020202020204" pitchFamily="34" charset="0"/>
              </a:rPr>
              <a:t>Start</a:t>
            </a:r>
            <a:endParaRPr lang="en-GB" altLang="en-US" sz="1800" dirty="0">
              <a:ea typeface="Arial" panose="020B0604020202020204" pitchFamily="34" charset="0"/>
            </a:endParaRPr>
          </a:p>
        </p:txBody>
      </p:sp>
      <p:sp>
        <p:nvSpPr>
          <p:cNvPr id="133146" name="Text Box 43"/>
          <p:cNvSpPr txBox="1"/>
          <p:nvPr/>
        </p:nvSpPr>
        <p:spPr>
          <a:xfrm>
            <a:off x="2438400" y="6019800"/>
            <a:ext cx="12192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dirty="0">
                <a:cs typeface="Arial" panose="020B0604020202020204" pitchFamily="34" charset="0"/>
              </a:rPr>
              <a:t>Goal</a:t>
            </a:r>
            <a:endParaRPr lang="en-GB" altLang="en-US" sz="1800" dirty="0">
              <a:ea typeface="Arial" panose="020B0604020202020204" pitchFamily="34" charset="0"/>
            </a:endParaRPr>
          </a:p>
        </p:txBody>
      </p:sp>
      <p:sp>
        <p:nvSpPr>
          <p:cNvPr id="133147" name="Text Box 44"/>
          <p:cNvSpPr txBox="1"/>
          <p:nvPr/>
        </p:nvSpPr>
        <p:spPr>
          <a:xfrm>
            <a:off x="990600" y="4572000"/>
            <a:ext cx="6096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 dirty="0">
                <a:solidFill>
                  <a:schemeClr val="hlink"/>
                </a:solidFill>
                <a:cs typeface="Arial" panose="020B0604020202020204" pitchFamily="34" charset="0"/>
              </a:rPr>
              <a:t>97</a:t>
            </a:r>
            <a:endParaRPr lang="en-GB" altLang="en-US" sz="1800" b="1" dirty="0">
              <a:solidFill>
                <a:schemeClr val="hlink"/>
              </a:solidFill>
              <a:ea typeface="Arial" panose="020B0604020202020204" pitchFamily="34" charset="0"/>
            </a:endParaRPr>
          </a:p>
        </p:txBody>
      </p:sp>
      <p:sp>
        <p:nvSpPr>
          <p:cNvPr id="133148" name="Text Box 45"/>
          <p:cNvSpPr txBox="1"/>
          <p:nvPr/>
        </p:nvSpPr>
        <p:spPr>
          <a:xfrm>
            <a:off x="1295400" y="5486400"/>
            <a:ext cx="8382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 dirty="0">
                <a:solidFill>
                  <a:schemeClr val="hlink"/>
                </a:solidFill>
                <a:cs typeface="Arial" panose="020B0604020202020204" pitchFamily="34" charset="0"/>
              </a:rPr>
              <a:t>101</a:t>
            </a:r>
            <a:endParaRPr lang="en-GB" altLang="en-US" sz="1800" b="1" dirty="0">
              <a:solidFill>
                <a:schemeClr val="hlink"/>
              </a:solidFill>
              <a:ea typeface="Arial" panose="020B0604020202020204" pitchFamily="34" charset="0"/>
            </a:endParaRPr>
          </a:p>
        </p:txBody>
      </p:sp>
      <p:sp>
        <p:nvSpPr>
          <p:cNvPr id="133149" name="Text Box 46"/>
          <p:cNvSpPr txBox="1"/>
          <p:nvPr/>
        </p:nvSpPr>
        <p:spPr>
          <a:xfrm>
            <a:off x="2819400" y="2133600"/>
            <a:ext cx="6096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 dirty="0">
                <a:solidFill>
                  <a:schemeClr val="hlink"/>
                </a:solidFill>
                <a:cs typeface="Arial" panose="020B0604020202020204" pitchFamily="34" charset="0"/>
              </a:rPr>
              <a:t>75</a:t>
            </a:r>
            <a:endParaRPr lang="en-GB" altLang="en-US" sz="1800" b="1" dirty="0">
              <a:solidFill>
                <a:schemeClr val="hlink"/>
              </a:solidFill>
              <a:ea typeface="Arial" panose="020B0604020202020204" pitchFamily="34" charset="0"/>
            </a:endParaRPr>
          </a:p>
        </p:txBody>
      </p:sp>
      <p:sp>
        <p:nvSpPr>
          <p:cNvPr id="133150" name="Text Box 47"/>
          <p:cNvSpPr txBox="1"/>
          <p:nvPr/>
        </p:nvSpPr>
        <p:spPr>
          <a:xfrm>
            <a:off x="1371600" y="2209800"/>
            <a:ext cx="7620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 dirty="0">
                <a:solidFill>
                  <a:schemeClr val="hlink"/>
                </a:solidFill>
                <a:cs typeface="Arial" panose="020B0604020202020204" pitchFamily="34" charset="0"/>
              </a:rPr>
              <a:t>118</a:t>
            </a:r>
            <a:endParaRPr lang="en-GB" altLang="en-US" sz="1800" b="1" dirty="0">
              <a:solidFill>
                <a:schemeClr val="hlink"/>
              </a:solidFill>
              <a:ea typeface="Arial" panose="020B0604020202020204" pitchFamily="34" charset="0"/>
            </a:endParaRPr>
          </a:p>
        </p:txBody>
      </p:sp>
      <p:sp>
        <p:nvSpPr>
          <p:cNvPr id="133151" name="Text Box 48"/>
          <p:cNvSpPr txBox="1"/>
          <p:nvPr/>
        </p:nvSpPr>
        <p:spPr>
          <a:xfrm>
            <a:off x="381000" y="3048000"/>
            <a:ext cx="7620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 dirty="0">
                <a:solidFill>
                  <a:schemeClr val="hlink"/>
                </a:solidFill>
                <a:cs typeface="Arial" panose="020B0604020202020204" pitchFamily="34" charset="0"/>
              </a:rPr>
              <a:t>111</a:t>
            </a:r>
            <a:endParaRPr lang="en-GB" altLang="en-US" sz="1800" b="1" dirty="0">
              <a:solidFill>
                <a:schemeClr val="hlink"/>
              </a:solidFill>
              <a:ea typeface="Arial" panose="020B0604020202020204" pitchFamily="34" charset="0"/>
            </a:endParaRPr>
          </a:p>
        </p:txBody>
      </p:sp>
      <p:sp>
        <p:nvSpPr>
          <p:cNvPr id="133152" name="Text Box 49"/>
          <p:cNvSpPr txBox="1"/>
          <p:nvPr/>
        </p:nvSpPr>
        <p:spPr>
          <a:xfrm>
            <a:off x="3657600" y="5943600"/>
            <a:ext cx="54864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 i="1" dirty="0">
                <a:cs typeface="Arial" panose="020B0604020202020204" pitchFamily="34" charset="0"/>
              </a:rPr>
              <a:t>f(n) = h </a:t>
            </a:r>
            <a:r>
              <a:rPr lang="en-US" altLang="en-US" sz="1800" b="1" dirty="0">
                <a:cs typeface="Arial" panose="020B0604020202020204" pitchFamily="34" charset="0"/>
              </a:rPr>
              <a:t>(</a:t>
            </a:r>
            <a:r>
              <a:rPr lang="en-US" altLang="en-US" sz="1800" b="1" i="1" dirty="0">
                <a:cs typeface="Arial" panose="020B0604020202020204" pitchFamily="34" charset="0"/>
              </a:rPr>
              <a:t>n</a:t>
            </a:r>
            <a:r>
              <a:rPr lang="en-US" altLang="en-US" sz="1800" b="1" dirty="0">
                <a:cs typeface="Arial" panose="020B0604020202020204" pitchFamily="34" charset="0"/>
              </a:rPr>
              <a:t>) = straight-line distance heuristic</a:t>
            </a:r>
            <a:endParaRPr lang="en-GB" altLang="en-US" sz="1800" b="1" dirty="0">
              <a:ea typeface="Arial" panose="020B0604020202020204" pitchFamily="34" charset="0"/>
            </a:endParaRPr>
          </a:p>
        </p:txBody>
      </p:sp>
      <p:graphicFrame>
        <p:nvGraphicFramePr>
          <p:cNvPr id="193586" name="Group 50"/>
          <p:cNvGraphicFramePr>
            <a:graphicFrameLocks noGrp="1"/>
          </p:cNvGraphicFramePr>
          <p:nvPr>
            <p:ph sz="half" idx="1"/>
          </p:nvPr>
        </p:nvGraphicFramePr>
        <p:xfrm>
          <a:off x="5145088" y="1828800"/>
          <a:ext cx="3810000" cy="4064000"/>
        </p:xfrm>
        <a:graphic>
          <a:graphicData uri="http://schemas.openxmlformats.org/drawingml/2006/table">
            <a:tbl>
              <a:tblPr/>
              <a:tblGrid>
                <a:gridCol w="1905000"/>
                <a:gridCol w="1905000"/>
              </a:tblGrid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State</a:t>
                      </a:r>
                      <a:endParaRPr kumimoji="0" lang="en-GB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Heuristic: h(n)</a:t>
                      </a:r>
                      <a:endParaRPr kumimoji="0" lang="en-GB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366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374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329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244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E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253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178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193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98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kumimoji="0" lang="en-GB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kumimoji="0" lang="en-GB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3188" name="Text Box 85"/>
          <p:cNvSpPr txBox="1"/>
          <p:nvPr/>
        </p:nvSpPr>
        <p:spPr>
          <a:xfrm>
            <a:off x="2362200" y="2681288"/>
            <a:ext cx="762000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 dirty="0">
                <a:solidFill>
                  <a:schemeClr val="hlink"/>
                </a:solidFill>
                <a:cs typeface="Arial" panose="020B0604020202020204" pitchFamily="34" charset="0"/>
              </a:rPr>
              <a:t>140</a:t>
            </a:r>
            <a:endParaRPr lang="en-GB" altLang="en-US" sz="1800" b="1" dirty="0">
              <a:solidFill>
                <a:schemeClr val="hlink"/>
              </a:solidFill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8242" name="Slide Number Placeholder 6"/>
          <p:cNvSpPr txBox="1">
            <a:spLocks noGrp="1"/>
          </p:cNvSpPr>
          <p:nvPr>
            <p:ph type="sldNum" sz="quarter" idx="12"/>
          </p:nvPr>
        </p:nvSpPr>
        <p:spPr/>
        <p:txBody>
          <a:bodyPr anchor="b" anchorCtr="0"/>
          <a:p>
            <a:pPr mar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A0DB2DC-4C9A-4742-B13C-FB6460FD3503}" type="slidenum">
              <a:rPr lang="ar-SA" altLang="en-US" sz="1400" dirty="0">
                <a:cs typeface="Arial" panose="020B0604020202020204" pitchFamily="34" charset="0"/>
              </a:rPr>
            </a:fld>
            <a:endParaRPr lang="ar-SA" altLang="en-US" sz="1400" dirty="0"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824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dirty="0"/>
              <a:t>Greedy Search: Tree Search</a:t>
            </a:r>
            <a:endParaRPr lang="en-GB" altLang="en-US" dirty="0"/>
          </a:p>
        </p:txBody>
      </p:sp>
      <p:grpSp>
        <p:nvGrpSpPr>
          <p:cNvPr id="138244" name="Group 3"/>
          <p:cNvGrpSpPr/>
          <p:nvPr/>
        </p:nvGrpSpPr>
        <p:grpSpPr>
          <a:xfrm>
            <a:off x="4114800" y="1981200"/>
            <a:ext cx="457200" cy="457200"/>
            <a:chOff x="1344" y="1248"/>
            <a:chExt cx="288" cy="288"/>
          </a:xfrm>
        </p:grpSpPr>
        <p:sp>
          <p:nvSpPr>
            <p:cNvPr id="138294" name="Oval 4"/>
            <p:cNvSpPr/>
            <p:nvPr/>
          </p:nvSpPr>
          <p:spPr>
            <a:xfrm>
              <a:off x="1344" y="1248"/>
              <a:ext cx="288" cy="288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ea typeface="Arial" panose="020B0604020202020204" pitchFamily="34" charset="0"/>
              </a:endParaRPr>
            </a:p>
          </p:txBody>
        </p:sp>
        <p:sp>
          <p:nvSpPr>
            <p:cNvPr id="138295" name="Text Box 5"/>
            <p:cNvSpPr txBox="1"/>
            <p:nvPr/>
          </p:nvSpPr>
          <p:spPr>
            <a:xfrm>
              <a:off x="1392" y="1296"/>
              <a:ext cx="192" cy="231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cs typeface="Arial" panose="020B0604020202020204" pitchFamily="34" charset="0"/>
                </a:rPr>
                <a:t>A</a:t>
              </a:r>
              <a:endParaRPr lang="en-GB" altLang="en-US" sz="1800" dirty="0">
                <a:ea typeface="Arial" panose="020B0604020202020204" pitchFamily="34" charset="0"/>
              </a:endParaRPr>
            </a:p>
          </p:txBody>
        </p:sp>
      </p:grpSp>
      <p:grpSp>
        <p:nvGrpSpPr>
          <p:cNvPr id="138245" name="Group 6"/>
          <p:cNvGrpSpPr/>
          <p:nvPr/>
        </p:nvGrpSpPr>
        <p:grpSpPr>
          <a:xfrm>
            <a:off x="5867400" y="2514600"/>
            <a:ext cx="457200" cy="457200"/>
            <a:chOff x="1344" y="1248"/>
            <a:chExt cx="288" cy="288"/>
          </a:xfrm>
        </p:grpSpPr>
        <p:sp>
          <p:nvSpPr>
            <p:cNvPr id="138292" name="Oval 7"/>
            <p:cNvSpPr/>
            <p:nvPr/>
          </p:nvSpPr>
          <p:spPr>
            <a:xfrm>
              <a:off x="1344" y="1248"/>
              <a:ext cx="288" cy="288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ea typeface="Arial" panose="020B0604020202020204" pitchFamily="34" charset="0"/>
              </a:endParaRPr>
            </a:p>
          </p:txBody>
        </p:sp>
        <p:sp>
          <p:nvSpPr>
            <p:cNvPr id="138293" name="Text Box 8"/>
            <p:cNvSpPr txBox="1"/>
            <p:nvPr/>
          </p:nvSpPr>
          <p:spPr>
            <a:xfrm>
              <a:off x="1392" y="1296"/>
              <a:ext cx="192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cs typeface="Arial" panose="020B0604020202020204" pitchFamily="34" charset="0"/>
                </a:rPr>
                <a:t>B</a:t>
              </a:r>
              <a:endParaRPr lang="en-GB" altLang="en-US" sz="1800" dirty="0">
                <a:ea typeface="Arial" panose="020B0604020202020204" pitchFamily="34" charset="0"/>
              </a:endParaRPr>
            </a:p>
          </p:txBody>
        </p:sp>
      </p:grpSp>
      <p:grpSp>
        <p:nvGrpSpPr>
          <p:cNvPr id="138246" name="Group 9"/>
          <p:cNvGrpSpPr/>
          <p:nvPr/>
        </p:nvGrpSpPr>
        <p:grpSpPr>
          <a:xfrm>
            <a:off x="1905000" y="2667000"/>
            <a:ext cx="457200" cy="457200"/>
            <a:chOff x="1344" y="1248"/>
            <a:chExt cx="288" cy="288"/>
          </a:xfrm>
        </p:grpSpPr>
        <p:sp>
          <p:nvSpPr>
            <p:cNvPr id="138290" name="Oval 10"/>
            <p:cNvSpPr/>
            <p:nvPr/>
          </p:nvSpPr>
          <p:spPr>
            <a:xfrm>
              <a:off x="1344" y="1248"/>
              <a:ext cx="288" cy="288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ea typeface="Arial" panose="020B0604020202020204" pitchFamily="34" charset="0"/>
              </a:endParaRPr>
            </a:p>
          </p:txBody>
        </p:sp>
        <p:sp>
          <p:nvSpPr>
            <p:cNvPr id="138291" name="Text Box 11"/>
            <p:cNvSpPr txBox="1"/>
            <p:nvPr/>
          </p:nvSpPr>
          <p:spPr>
            <a:xfrm>
              <a:off x="1392" y="1296"/>
              <a:ext cx="192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cs typeface="Arial" panose="020B0604020202020204" pitchFamily="34" charset="0"/>
                </a:rPr>
                <a:t>C</a:t>
              </a:r>
              <a:endParaRPr lang="en-GB" altLang="en-US" sz="1800" dirty="0">
                <a:ea typeface="Arial" panose="020B0604020202020204" pitchFamily="34" charset="0"/>
              </a:endParaRPr>
            </a:p>
          </p:txBody>
        </p:sp>
      </p:grpSp>
      <p:grpSp>
        <p:nvGrpSpPr>
          <p:cNvPr id="138247" name="Group 12"/>
          <p:cNvGrpSpPr/>
          <p:nvPr/>
        </p:nvGrpSpPr>
        <p:grpSpPr>
          <a:xfrm>
            <a:off x="4191000" y="3124200"/>
            <a:ext cx="457200" cy="457200"/>
            <a:chOff x="1344" y="1248"/>
            <a:chExt cx="288" cy="288"/>
          </a:xfrm>
        </p:grpSpPr>
        <p:sp>
          <p:nvSpPr>
            <p:cNvPr id="138288" name="Oval 13"/>
            <p:cNvSpPr/>
            <p:nvPr/>
          </p:nvSpPr>
          <p:spPr>
            <a:xfrm>
              <a:off x="1344" y="1248"/>
              <a:ext cx="288" cy="288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ea typeface="Arial" panose="020B0604020202020204" pitchFamily="34" charset="0"/>
              </a:endParaRPr>
            </a:p>
          </p:txBody>
        </p:sp>
        <p:sp>
          <p:nvSpPr>
            <p:cNvPr id="138289" name="Text Box 14"/>
            <p:cNvSpPr txBox="1"/>
            <p:nvPr/>
          </p:nvSpPr>
          <p:spPr>
            <a:xfrm>
              <a:off x="1392" y="1296"/>
              <a:ext cx="192" cy="231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cs typeface="Arial" panose="020B0604020202020204" pitchFamily="34" charset="0"/>
                </a:rPr>
                <a:t>E</a:t>
              </a:r>
              <a:endParaRPr lang="en-GB" altLang="en-US" sz="1800" dirty="0">
                <a:ea typeface="Arial" panose="020B0604020202020204" pitchFamily="34" charset="0"/>
              </a:endParaRPr>
            </a:p>
          </p:txBody>
        </p:sp>
      </p:grpSp>
      <p:grpSp>
        <p:nvGrpSpPr>
          <p:cNvPr id="138248" name="Group 15"/>
          <p:cNvGrpSpPr/>
          <p:nvPr/>
        </p:nvGrpSpPr>
        <p:grpSpPr>
          <a:xfrm>
            <a:off x="5943600" y="4038600"/>
            <a:ext cx="457200" cy="457200"/>
            <a:chOff x="1344" y="1248"/>
            <a:chExt cx="288" cy="288"/>
          </a:xfrm>
        </p:grpSpPr>
        <p:sp>
          <p:nvSpPr>
            <p:cNvPr id="138286" name="Oval 16"/>
            <p:cNvSpPr/>
            <p:nvPr/>
          </p:nvSpPr>
          <p:spPr>
            <a:xfrm>
              <a:off x="1344" y="1248"/>
              <a:ext cx="288" cy="288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ea typeface="Arial" panose="020B0604020202020204" pitchFamily="34" charset="0"/>
              </a:endParaRPr>
            </a:p>
          </p:txBody>
        </p:sp>
        <p:sp>
          <p:nvSpPr>
            <p:cNvPr id="138287" name="Text Box 17"/>
            <p:cNvSpPr txBox="1"/>
            <p:nvPr/>
          </p:nvSpPr>
          <p:spPr>
            <a:xfrm>
              <a:off x="1392" y="1296"/>
              <a:ext cx="192" cy="231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cs typeface="Arial" panose="020B0604020202020204" pitchFamily="34" charset="0"/>
                </a:rPr>
                <a:t>F</a:t>
              </a:r>
              <a:endParaRPr lang="en-GB" altLang="en-US" sz="1800" dirty="0">
                <a:ea typeface="Arial" panose="020B0604020202020204" pitchFamily="34" charset="0"/>
              </a:endParaRPr>
            </a:p>
          </p:txBody>
        </p:sp>
      </p:grpSp>
      <p:grpSp>
        <p:nvGrpSpPr>
          <p:cNvPr id="138249" name="Group 18"/>
          <p:cNvGrpSpPr/>
          <p:nvPr/>
        </p:nvGrpSpPr>
        <p:grpSpPr>
          <a:xfrm>
            <a:off x="6781800" y="5257800"/>
            <a:ext cx="457200" cy="457200"/>
            <a:chOff x="1344" y="1248"/>
            <a:chExt cx="288" cy="288"/>
          </a:xfrm>
        </p:grpSpPr>
        <p:sp>
          <p:nvSpPr>
            <p:cNvPr id="138284" name="Oval 19"/>
            <p:cNvSpPr/>
            <p:nvPr/>
          </p:nvSpPr>
          <p:spPr>
            <a:xfrm>
              <a:off x="1344" y="1248"/>
              <a:ext cx="288" cy="288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ea typeface="Arial" panose="020B0604020202020204" pitchFamily="34" charset="0"/>
              </a:endParaRPr>
            </a:p>
          </p:txBody>
        </p:sp>
        <p:sp>
          <p:nvSpPr>
            <p:cNvPr id="138285" name="Text Box 20"/>
            <p:cNvSpPr txBox="1"/>
            <p:nvPr/>
          </p:nvSpPr>
          <p:spPr>
            <a:xfrm>
              <a:off x="1392" y="1296"/>
              <a:ext cx="192" cy="231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cs typeface="Arial" panose="020B0604020202020204" pitchFamily="34" charset="0"/>
                </a:rPr>
                <a:t>I</a:t>
              </a:r>
              <a:endParaRPr lang="en-GB" altLang="en-US" sz="1800" dirty="0">
                <a:ea typeface="Arial" panose="020B0604020202020204" pitchFamily="34" charset="0"/>
              </a:endParaRPr>
            </a:p>
          </p:txBody>
        </p:sp>
      </p:grpSp>
      <p:sp>
        <p:nvSpPr>
          <p:cNvPr id="138250" name="Line 21"/>
          <p:cNvSpPr/>
          <p:nvPr/>
        </p:nvSpPr>
        <p:spPr>
          <a:xfrm>
            <a:off x="4419600" y="3581400"/>
            <a:ext cx="1752600" cy="457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8251" name="Line 22"/>
          <p:cNvSpPr/>
          <p:nvPr/>
        </p:nvSpPr>
        <p:spPr>
          <a:xfrm>
            <a:off x="6172200" y="4495800"/>
            <a:ext cx="838200" cy="7620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8252" name="Text Box 23"/>
          <p:cNvSpPr txBox="1"/>
          <p:nvPr/>
        </p:nvSpPr>
        <p:spPr>
          <a:xfrm>
            <a:off x="4953000" y="3429000"/>
            <a:ext cx="6096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 dirty="0">
                <a:solidFill>
                  <a:schemeClr val="accent2"/>
                </a:solidFill>
                <a:cs typeface="Arial" panose="020B0604020202020204" pitchFamily="34" charset="0"/>
              </a:rPr>
              <a:t>99</a:t>
            </a:r>
            <a:endParaRPr lang="en-GB" altLang="en-US" sz="1800" b="1" dirty="0">
              <a:solidFill>
                <a:schemeClr val="accent2"/>
              </a:solidFill>
              <a:ea typeface="Arial" panose="020B0604020202020204" pitchFamily="34" charset="0"/>
            </a:endParaRPr>
          </a:p>
        </p:txBody>
      </p:sp>
      <p:sp>
        <p:nvSpPr>
          <p:cNvPr id="138253" name="Text Box 24"/>
          <p:cNvSpPr txBox="1"/>
          <p:nvPr/>
        </p:nvSpPr>
        <p:spPr>
          <a:xfrm>
            <a:off x="6477000" y="4572000"/>
            <a:ext cx="7620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 dirty="0">
                <a:solidFill>
                  <a:schemeClr val="accent2"/>
                </a:solidFill>
                <a:cs typeface="Arial" panose="020B0604020202020204" pitchFamily="34" charset="0"/>
              </a:rPr>
              <a:t>211</a:t>
            </a:r>
            <a:endParaRPr lang="en-GB" altLang="en-US" sz="1800" b="1" dirty="0">
              <a:solidFill>
                <a:schemeClr val="accent2"/>
              </a:solidFill>
              <a:ea typeface="Arial" panose="020B0604020202020204" pitchFamily="34" charset="0"/>
            </a:endParaRPr>
          </a:p>
        </p:txBody>
      </p:sp>
      <p:grpSp>
        <p:nvGrpSpPr>
          <p:cNvPr id="138254" name="Group 25"/>
          <p:cNvGrpSpPr/>
          <p:nvPr/>
        </p:nvGrpSpPr>
        <p:grpSpPr>
          <a:xfrm>
            <a:off x="1981200" y="4038600"/>
            <a:ext cx="457200" cy="457200"/>
            <a:chOff x="1344" y="1248"/>
            <a:chExt cx="288" cy="288"/>
          </a:xfrm>
        </p:grpSpPr>
        <p:sp>
          <p:nvSpPr>
            <p:cNvPr id="138282" name="Oval 26"/>
            <p:cNvSpPr/>
            <p:nvPr/>
          </p:nvSpPr>
          <p:spPr>
            <a:xfrm>
              <a:off x="1344" y="1248"/>
              <a:ext cx="288" cy="288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ea typeface="Arial" panose="020B0604020202020204" pitchFamily="34" charset="0"/>
              </a:endParaRPr>
            </a:p>
          </p:txBody>
        </p:sp>
        <p:sp>
          <p:nvSpPr>
            <p:cNvPr id="138283" name="Text Box 27"/>
            <p:cNvSpPr txBox="1"/>
            <p:nvPr/>
          </p:nvSpPr>
          <p:spPr>
            <a:xfrm>
              <a:off x="1392" y="1296"/>
              <a:ext cx="192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cs typeface="Arial" panose="020B0604020202020204" pitchFamily="34" charset="0"/>
                </a:rPr>
                <a:t>G</a:t>
              </a:r>
              <a:endParaRPr lang="en-GB" altLang="en-US" sz="1800" dirty="0">
                <a:ea typeface="Arial" panose="020B0604020202020204" pitchFamily="34" charset="0"/>
              </a:endParaRPr>
            </a:p>
          </p:txBody>
        </p:sp>
      </p:grpSp>
      <p:grpSp>
        <p:nvGrpSpPr>
          <p:cNvPr id="138255" name="Group 28"/>
          <p:cNvGrpSpPr/>
          <p:nvPr/>
        </p:nvGrpSpPr>
        <p:grpSpPr>
          <a:xfrm>
            <a:off x="4267200" y="4267200"/>
            <a:ext cx="457200" cy="457200"/>
            <a:chOff x="1344" y="1248"/>
            <a:chExt cx="288" cy="288"/>
          </a:xfrm>
        </p:grpSpPr>
        <p:sp>
          <p:nvSpPr>
            <p:cNvPr id="138280" name="Oval 29"/>
            <p:cNvSpPr/>
            <p:nvPr/>
          </p:nvSpPr>
          <p:spPr>
            <a:xfrm>
              <a:off x="1344" y="1248"/>
              <a:ext cx="288" cy="288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ea typeface="Arial" panose="020B0604020202020204" pitchFamily="34" charset="0"/>
              </a:endParaRPr>
            </a:p>
          </p:txBody>
        </p:sp>
        <p:sp>
          <p:nvSpPr>
            <p:cNvPr id="138281" name="Text Box 30"/>
            <p:cNvSpPr txBox="1"/>
            <p:nvPr/>
          </p:nvSpPr>
          <p:spPr>
            <a:xfrm>
              <a:off x="1392" y="1296"/>
              <a:ext cx="192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cs typeface="Arial" panose="020B0604020202020204" pitchFamily="34" charset="0"/>
                </a:rPr>
                <a:t>A</a:t>
              </a:r>
              <a:endParaRPr lang="en-GB" altLang="en-US" sz="1800" dirty="0">
                <a:ea typeface="Arial" panose="020B0604020202020204" pitchFamily="34" charset="0"/>
              </a:endParaRPr>
            </a:p>
          </p:txBody>
        </p:sp>
      </p:grpSp>
      <p:sp>
        <p:nvSpPr>
          <p:cNvPr id="138256" name="Line 31"/>
          <p:cNvSpPr/>
          <p:nvPr/>
        </p:nvSpPr>
        <p:spPr>
          <a:xfrm flipH="1">
            <a:off x="2133600" y="3581400"/>
            <a:ext cx="2286000" cy="457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8257" name="Line 32"/>
          <p:cNvSpPr/>
          <p:nvPr/>
        </p:nvSpPr>
        <p:spPr>
          <a:xfrm flipH="1">
            <a:off x="5562600" y="4495800"/>
            <a:ext cx="533400" cy="838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8258" name="Text Box 33"/>
          <p:cNvSpPr txBox="1"/>
          <p:nvPr/>
        </p:nvSpPr>
        <p:spPr>
          <a:xfrm>
            <a:off x="3048000" y="3505200"/>
            <a:ext cx="6096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 dirty="0">
                <a:solidFill>
                  <a:schemeClr val="accent2"/>
                </a:solidFill>
                <a:cs typeface="Arial" panose="020B0604020202020204" pitchFamily="34" charset="0"/>
              </a:rPr>
              <a:t>80</a:t>
            </a:r>
            <a:endParaRPr lang="en-GB" altLang="en-US" sz="1800" b="1" dirty="0">
              <a:solidFill>
                <a:schemeClr val="accent2"/>
              </a:solidFill>
              <a:ea typeface="Arial" panose="020B0604020202020204" pitchFamily="34" charset="0"/>
            </a:endParaRPr>
          </a:p>
        </p:txBody>
      </p:sp>
      <p:sp>
        <p:nvSpPr>
          <p:cNvPr id="138259" name="Line 34"/>
          <p:cNvSpPr/>
          <p:nvPr/>
        </p:nvSpPr>
        <p:spPr>
          <a:xfrm>
            <a:off x="4343400" y="2438400"/>
            <a:ext cx="1752600" cy="76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8260" name="Line 35"/>
          <p:cNvSpPr/>
          <p:nvPr/>
        </p:nvSpPr>
        <p:spPr>
          <a:xfrm>
            <a:off x="4343400" y="2438400"/>
            <a:ext cx="76200" cy="685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8261" name="Line 36"/>
          <p:cNvSpPr/>
          <p:nvPr/>
        </p:nvSpPr>
        <p:spPr>
          <a:xfrm flipH="1">
            <a:off x="2133600" y="2438400"/>
            <a:ext cx="2209800" cy="228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8262" name="Text Box 37"/>
          <p:cNvSpPr txBox="1"/>
          <p:nvPr/>
        </p:nvSpPr>
        <p:spPr>
          <a:xfrm>
            <a:off x="4572000" y="1828800"/>
            <a:ext cx="12192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 dirty="0">
                <a:solidFill>
                  <a:schemeClr val="accent1"/>
                </a:solidFill>
                <a:cs typeface="Arial" panose="020B0604020202020204" pitchFamily="34" charset="0"/>
              </a:rPr>
              <a:t>Start</a:t>
            </a:r>
            <a:endParaRPr lang="en-GB" altLang="en-US" sz="1800" b="1" dirty="0">
              <a:solidFill>
                <a:schemeClr val="accent1"/>
              </a:solidFill>
              <a:ea typeface="Arial" panose="020B0604020202020204" pitchFamily="34" charset="0"/>
            </a:endParaRPr>
          </a:p>
        </p:txBody>
      </p:sp>
      <p:sp>
        <p:nvSpPr>
          <p:cNvPr id="138263" name="Text Box 38"/>
          <p:cNvSpPr txBox="1"/>
          <p:nvPr/>
        </p:nvSpPr>
        <p:spPr>
          <a:xfrm>
            <a:off x="6553200" y="5867400"/>
            <a:ext cx="12192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 dirty="0">
                <a:cs typeface="Arial" panose="020B0604020202020204" pitchFamily="34" charset="0"/>
              </a:rPr>
              <a:t>Goal</a:t>
            </a:r>
            <a:endParaRPr lang="en-GB" altLang="en-US" sz="1800" b="1" dirty="0">
              <a:ea typeface="Arial" panose="020B0604020202020204" pitchFamily="34" charset="0"/>
            </a:endParaRPr>
          </a:p>
        </p:txBody>
      </p:sp>
      <p:sp>
        <p:nvSpPr>
          <p:cNvPr id="138264" name="Text Box 39"/>
          <p:cNvSpPr txBox="1"/>
          <p:nvPr/>
        </p:nvSpPr>
        <p:spPr>
          <a:xfrm>
            <a:off x="4800600" y="2133600"/>
            <a:ext cx="6096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 dirty="0">
                <a:solidFill>
                  <a:schemeClr val="accent2"/>
                </a:solidFill>
                <a:cs typeface="Arial" panose="020B0604020202020204" pitchFamily="34" charset="0"/>
              </a:rPr>
              <a:t>75</a:t>
            </a:r>
            <a:endParaRPr lang="en-GB" altLang="en-US" sz="1800" b="1" dirty="0">
              <a:solidFill>
                <a:schemeClr val="accent2"/>
              </a:solidFill>
              <a:ea typeface="Arial" panose="020B0604020202020204" pitchFamily="34" charset="0"/>
            </a:endParaRPr>
          </a:p>
        </p:txBody>
      </p:sp>
      <p:sp>
        <p:nvSpPr>
          <p:cNvPr id="138265" name="Text Box 40"/>
          <p:cNvSpPr txBox="1"/>
          <p:nvPr/>
        </p:nvSpPr>
        <p:spPr>
          <a:xfrm>
            <a:off x="2895600" y="2209800"/>
            <a:ext cx="7620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 dirty="0">
                <a:solidFill>
                  <a:schemeClr val="accent2"/>
                </a:solidFill>
                <a:cs typeface="Arial" panose="020B0604020202020204" pitchFamily="34" charset="0"/>
              </a:rPr>
              <a:t>118</a:t>
            </a:r>
            <a:endParaRPr lang="en-GB" altLang="en-US" sz="1800" b="1" dirty="0">
              <a:solidFill>
                <a:schemeClr val="accent2"/>
              </a:solidFill>
              <a:ea typeface="Arial" panose="020B0604020202020204" pitchFamily="34" charset="0"/>
            </a:endParaRPr>
          </a:p>
        </p:txBody>
      </p:sp>
      <p:sp>
        <p:nvSpPr>
          <p:cNvPr id="138266" name="Text Box 41"/>
          <p:cNvSpPr txBox="1"/>
          <p:nvPr/>
        </p:nvSpPr>
        <p:spPr>
          <a:xfrm>
            <a:off x="4343400" y="2681288"/>
            <a:ext cx="762000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 dirty="0">
                <a:solidFill>
                  <a:schemeClr val="accent2"/>
                </a:solidFill>
                <a:cs typeface="Arial" panose="020B0604020202020204" pitchFamily="34" charset="0"/>
              </a:rPr>
              <a:t>140</a:t>
            </a:r>
            <a:endParaRPr lang="en-GB" altLang="en-US" sz="1800" b="1" dirty="0">
              <a:solidFill>
                <a:schemeClr val="accent2"/>
              </a:solidFill>
              <a:ea typeface="Arial" panose="020B0604020202020204" pitchFamily="34" charset="0"/>
            </a:endParaRPr>
          </a:p>
        </p:txBody>
      </p:sp>
      <p:sp>
        <p:nvSpPr>
          <p:cNvPr id="138267" name="Text Box 42"/>
          <p:cNvSpPr txBox="1"/>
          <p:nvPr/>
        </p:nvSpPr>
        <p:spPr>
          <a:xfrm>
            <a:off x="5181600" y="2605088"/>
            <a:ext cx="838200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dirty="0">
                <a:cs typeface="Arial" panose="020B0604020202020204" pitchFamily="34" charset="0"/>
              </a:rPr>
              <a:t>[374]</a:t>
            </a:r>
            <a:endParaRPr lang="en-GB" altLang="en-US" sz="1800" dirty="0">
              <a:ea typeface="Arial" panose="020B0604020202020204" pitchFamily="34" charset="0"/>
            </a:endParaRPr>
          </a:p>
        </p:txBody>
      </p:sp>
      <p:sp>
        <p:nvSpPr>
          <p:cNvPr id="138268" name="Text Box 43"/>
          <p:cNvSpPr txBox="1"/>
          <p:nvPr/>
        </p:nvSpPr>
        <p:spPr>
          <a:xfrm>
            <a:off x="1143000" y="2667000"/>
            <a:ext cx="8382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dirty="0">
                <a:cs typeface="Arial" panose="020B0604020202020204" pitchFamily="34" charset="0"/>
              </a:rPr>
              <a:t>[329]</a:t>
            </a:r>
            <a:endParaRPr lang="en-GB" altLang="en-US" sz="1800" dirty="0">
              <a:ea typeface="Arial" panose="020B0604020202020204" pitchFamily="34" charset="0"/>
            </a:endParaRPr>
          </a:p>
        </p:txBody>
      </p:sp>
      <p:sp>
        <p:nvSpPr>
          <p:cNvPr id="138269" name="Text Box 44"/>
          <p:cNvSpPr txBox="1"/>
          <p:nvPr/>
        </p:nvSpPr>
        <p:spPr>
          <a:xfrm>
            <a:off x="3505200" y="3214688"/>
            <a:ext cx="838200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dirty="0">
                <a:cs typeface="Arial" panose="020B0604020202020204" pitchFamily="34" charset="0"/>
              </a:rPr>
              <a:t>[253]</a:t>
            </a:r>
            <a:endParaRPr lang="en-GB" altLang="en-US" sz="1800" dirty="0">
              <a:ea typeface="Arial" panose="020B0604020202020204" pitchFamily="34" charset="0"/>
            </a:endParaRPr>
          </a:p>
        </p:txBody>
      </p:sp>
      <p:sp>
        <p:nvSpPr>
          <p:cNvPr id="138270" name="Text Box 45"/>
          <p:cNvSpPr txBox="1"/>
          <p:nvPr/>
        </p:nvSpPr>
        <p:spPr>
          <a:xfrm>
            <a:off x="1295400" y="3976688"/>
            <a:ext cx="838200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dirty="0">
                <a:cs typeface="Arial" panose="020B0604020202020204" pitchFamily="34" charset="0"/>
              </a:rPr>
              <a:t>[193]</a:t>
            </a:r>
            <a:endParaRPr lang="en-GB" altLang="en-US" sz="1800" dirty="0">
              <a:ea typeface="Arial" panose="020B0604020202020204" pitchFamily="34" charset="0"/>
            </a:endParaRPr>
          </a:p>
        </p:txBody>
      </p:sp>
      <p:sp>
        <p:nvSpPr>
          <p:cNvPr id="138271" name="Line 46"/>
          <p:cNvSpPr/>
          <p:nvPr/>
        </p:nvSpPr>
        <p:spPr>
          <a:xfrm>
            <a:off x="4419600" y="3581400"/>
            <a:ext cx="76200" cy="685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38272" name="Text Box 47"/>
          <p:cNvSpPr txBox="1"/>
          <p:nvPr/>
        </p:nvSpPr>
        <p:spPr>
          <a:xfrm>
            <a:off x="3581400" y="4357688"/>
            <a:ext cx="838200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dirty="0">
                <a:cs typeface="Arial" panose="020B0604020202020204" pitchFamily="34" charset="0"/>
              </a:rPr>
              <a:t>[366]</a:t>
            </a:r>
            <a:endParaRPr lang="en-GB" altLang="en-US" sz="1800" dirty="0">
              <a:ea typeface="Arial" panose="020B0604020202020204" pitchFamily="34" charset="0"/>
            </a:endParaRPr>
          </a:p>
        </p:txBody>
      </p:sp>
      <p:sp>
        <p:nvSpPr>
          <p:cNvPr id="138273" name="Text Box 48"/>
          <p:cNvSpPr txBox="1"/>
          <p:nvPr/>
        </p:nvSpPr>
        <p:spPr>
          <a:xfrm>
            <a:off x="6400800" y="4038600"/>
            <a:ext cx="8382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dirty="0">
                <a:cs typeface="Arial" panose="020B0604020202020204" pitchFamily="34" charset="0"/>
              </a:rPr>
              <a:t>[178]</a:t>
            </a:r>
            <a:endParaRPr lang="en-GB" altLang="en-US" sz="1800" dirty="0">
              <a:ea typeface="Arial" panose="020B0604020202020204" pitchFamily="34" charset="0"/>
            </a:endParaRPr>
          </a:p>
        </p:txBody>
      </p:sp>
      <p:grpSp>
        <p:nvGrpSpPr>
          <p:cNvPr id="138274" name="Group 49"/>
          <p:cNvGrpSpPr/>
          <p:nvPr/>
        </p:nvGrpSpPr>
        <p:grpSpPr>
          <a:xfrm>
            <a:off x="5334000" y="5334000"/>
            <a:ext cx="457200" cy="457200"/>
            <a:chOff x="1344" y="1248"/>
            <a:chExt cx="288" cy="288"/>
          </a:xfrm>
        </p:grpSpPr>
        <p:sp>
          <p:nvSpPr>
            <p:cNvPr id="138278" name="Oval 50"/>
            <p:cNvSpPr/>
            <p:nvPr/>
          </p:nvSpPr>
          <p:spPr>
            <a:xfrm>
              <a:off x="1344" y="1248"/>
              <a:ext cx="288" cy="288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ea typeface="Arial" panose="020B0604020202020204" pitchFamily="34" charset="0"/>
              </a:endParaRPr>
            </a:p>
          </p:txBody>
        </p:sp>
        <p:sp>
          <p:nvSpPr>
            <p:cNvPr id="138279" name="Text Box 51"/>
            <p:cNvSpPr txBox="1"/>
            <p:nvPr/>
          </p:nvSpPr>
          <p:spPr>
            <a:xfrm>
              <a:off x="1392" y="1296"/>
              <a:ext cx="192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cs typeface="Arial" panose="020B0604020202020204" pitchFamily="34" charset="0"/>
                </a:rPr>
                <a:t>E</a:t>
              </a:r>
              <a:endParaRPr lang="en-GB" altLang="en-US" sz="1800" dirty="0">
                <a:ea typeface="Arial" panose="020B0604020202020204" pitchFamily="34" charset="0"/>
              </a:endParaRPr>
            </a:p>
          </p:txBody>
        </p:sp>
      </p:grpSp>
      <p:sp>
        <p:nvSpPr>
          <p:cNvPr id="138275" name="Text Box 52"/>
          <p:cNvSpPr txBox="1"/>
          <p:nvPr/>
        </p:nvSpPr>
        <p:spPr>
          <a:xfrm>
            <a:off x="7239000" y="5257800"/>
            <a:ext cx="8382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 dirty="0">
                <a:solidFill>
                  <a:schemeClr val="hlink"/>
                </a:solidFill>
                <a:cs typeface="Arial" panose="020B0604020202020204" pitchFamily="34" charset="0"/>
              </a:rPr>
              <a:t>[0]</a:t>
            </a:r>
            <a:endParaRPr lang="en-GB" altLang="en-US" sz="1800" b="1" dirty="0">
              <a:solidFill>
                <a:schemeClr val="hlink"/>
              </a:solidFill>
              <a:ea typeface="Arial" panose="020B0604020202020204" pitchFamily="34" charset="0"/>
            </a:endParaRPr>
          </a:p>
        </p:txBody>
      </p:sp>
      <p:sp>
        <p:nvSpPr>
          <p:cNvPr id="138276" name="Text Box 53"/>
          <p:cNvSpPr txBox="1"/>
          <p:nvPr/>
        </p:nvSpPr>
        <p:spPr>
          <a:xfrm>
            <a:off x="4648200" y="5334000"/>
            <a:ext cx="8382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dirty="0">
                <a:cs typeface="Arial" panose="020B0604020202020204" pitchFamily="34" charset="0"/>
              </a:rPr>
              <a:t>[253]</a:t>
            </a:r>
            <a:endParaRPr lang="en-GB" altLang="en-US" sz="1800" dirty="0">
              <a:ea typeface="Arial" panose="020B0604020202020204" pitchFamily="34" charset="0"/>
            </a:endParaRPr>
          </a:p>
        </p:txBody>
      </p:sp>
      <p:sp>
        <p:nvSpPr>
          <p:cNvPr id="138277" name="Text Box 54"/>
          <p:cNvSpPr txBox="1"/>
          <p:nvPr/>
        </p:nvSpPr>
        <p:spPr>
          <a:xfrm>
            <a:off x="152400" y="6078538"/>
            <a:ext cx="5486400" cy="7794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 dirty="0">
                <a:cs typeface="Arial" panose="020B0604020202020204" pitchFamily="34" charset="0"/>
              </a:rPr>
              <a:t>Path cost(A-E-F-I) = 253 + 178 + 0 = </a:t>
            </a:r>
            <a:r>
              <a:rPr lang="en-US" altLang="en-US" sz="1800" b="1" dirty="0">
                <a:solidFill>
                  <a:schemeClr val="hlink"/>
                </a:solidFill>
                <a:cs typeface="Arial" panose="020B0604020202020204" pitchFamily="34" charset="0"/>
              </a:rPr>
              <a:t>431</a:t>
            </a:r>
            <a:endParaRPr lang="en-US" altLang="en-US" sz="1800" b="1" dirty="0">
              <a:solidFill>
                <a:schemeClr val="hlink"/>
              </a:solidFill>
              <a:cs typeface="Arial" panose="020B0604020202020204" pitchFamily="34" charset="0"/>
            </a:endParaRP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 dirty="0">
                <a:cs typeface="Arial" panose="020B0604020202020204" pitchFamily="34" charset="0"/>
              </a:rPr>
              <a:t>dist(A-E-F-I) = 140 + 99 + 211 = </a:t>
            </a:r>
            <a:r>
              <a:rPr lang="en-US" altLang="en-US" sz="1800" b="1" dirty="0">
                <a:solidFill>
                  <a:schemeClr val="folHlink"/>
                </a:solidFill>
                <a:cs typeface="Arial" panose="020B0604020202020204" pitchFamily="34" charset="0"/>
              </a:rPr>
              <a:t>450</a:t>
            </a:r>
            <a:endParaRPr lang="en-GB" altLang="en-US" sz="1800" b="1" dirty="0">
              <a:solidFill>
                <a:schemeClr val="folHlink"/>
              </a:solidFill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3970" name="Title 83969"/>
          <p:cNvSpPr>
            <a:spLocks noGrp="1"/>
          </p:cNvSpPr>
          <p:nvPr>
            <p:ph type="title"/>
          </p:nvPr>
        </p:nvSpPr>
        <p:spPr>
          <a:xfrm>
            <a:off x="1657350" y="1366838"/>
            <a:ext cx="5829300" cy="857250"/>
          </a:xfrm>
        </p:spPr>
        <p:txBody>
          <a:bodyPr anchor="ctr" anchorCtr="0"/>
          <a:p>
            <a:r>
              <a:rPr lang="en-US" altLang="zh-TW">
                <a:solidFill>
                  <a:srgbClr val="000000"/>
                </a:solidFill>
              </a:rPr>
              <a:t>Greedy best-first search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83971" name="Text Placeholder 83970"/>
          <p:cNvSpPr>
            <a:spLocks noGrp="1"/>
          </p:cNvSpPr>
          <p:nvPr>
            <p:ph type="body" idx="1"/>
          </p:nvPr>
        </p:nvSpPr>
        <p:spPr>
          <a:xfrm>
            <a:off x="1771650" y="2395538"/>
            <a:ext cx="5657850" cy="3086100"/>
          </a:xfrm>
        </p:spPr>
        <p:txBody>
          <a:bodyPr/>
          <a:p>
            <a:r>
              <a:rPr lang="en-US" altLang="zh-TW">
                <a:solidFill>
                  <a:srgbClr val="000000"/>
                </a:solidFill>
              </a:rPr>
              <a:t>It is good ideally</a:t>
            </a:r>
            <a:endParaRPr lang="en-US" altLang="zh-TW">
              <a:solidFill>
                <a:srgbClr val="000000"/>
              </a:solidFill>
            </a:endParaRPr>
          </a:p>
          <a:p>
            <a:pPr lvl="1"/>
            <a:r>
              <a:rPr lang="en-US" altLang="zh-TW">
                <a:solidFill>
                  <a:srgbClr val="000000"/>
                </a:solidFill>
              </a:rPr>
              <a:t>but poor practically</a:t>
            </a:r>
            <a:endParaRPr lang="en-US" altLang="zh-TW">
              <a:solidFill>
                <a:srgbClr val="000000"/>
              </a:solidFill>
            </a:endParaRPr>
          </a:p>
          <a:p>
            <a:pPr lvl="1"/>
            <a:r>
              <a:rPr lang="en-US" altLang="zh-TW">
                <a:solidFill>
                  <a:srgbClr val="000000"/>
                </a:solidFill>
              </a:rPr>
              <a:t>since we cannot make sure a heuristic is good</a:t>
            </a:r>
            <a:endParaRPr lang="en-US" altLang="zh-TW">
              <a:solidFill>
                <a:srgbClr val="000000"/>
              </a:solidFill>
            </a:endParaRPr>
          </a:p>
          <a:p>
            <a:r>
              <a:rPr lang="en-US" altLang="zh-TW">
                <a:solidFill>
                  <a:srgbClr val="000000"/>
                </a:solidFill>
              </a:rPr>
              <a:t>Also, it just depends on estimates on future cost</a:t>
            </a:r>
            <a:endParaRPr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7145" y="1276826"/>
            <a:ext cx="8320088" cy="4680585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2" name="Title 4096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lang="en-US" altLang="zh-TW">
                <a:solidFill>
                  <a:srgbClr val="000000"/>
                </a:solidFill>
              </a:rPr>
              <a:t>A* search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0963" name="Text Placeholder 40962"/>
          <p:cNvSpPr>
            <a:spLocks noGrp="1"/>
          </p:cNvSpPr>
          <p:nvPr>
            <p:ph type="body" idx="1"/>
          </p:nvPr>
        </p:nvSpPr>
        <p:spPr>
          <a:xfrm>
            <a:off x="780415" y="1125220"/>
            <a:ext cx="7739380" cy="4841875"/>
          </a:xfrm>
        </p:spPr>
        <p:txBody>
          <a:bodyPr/>
          <a:p>
            <a:r>
              <a:rPr lang="en-US" altLang="zh-TW">
                <a:solidFill>
                  <a:srgbClr val="000000"/>
                </a:solidFill>
              </a:rPr>
              <a:t>The most well-known best-first search</a:t>
            </a:r>
            <a:endParaRPr lang="en-US" altLang="zh-TW">
              <a:solidFill>
                <a:srgbClr val="000000"/>
              </a:solidFill>
            </a:endParaRPr>
          </a:p>
          <a:p>
            <a:pPr lvl="1"/>
            <a:r>
              <a:rPr lang="en-US" altLang="zh-TW">
                <a:solidFill>
                  <a:srgbClr val="000000"/>
                </a:solidFill>
              </a:rPr>
              <a:t>evaluates nodes by combining</a:t>
            </a:r>
            <a:endParaRPr lang="en-US" altLang="zh-TW">
              <a:solidFill>
                <a:srgbClr val="000000"/>
              </a:solidFill>
            </a:endParaRPr>
          </a:p>
          <a:p>
            <a:pPr lvl="2"/>
            <a:r>
              <a:rPr lang="en-US" altLang="zh-TW">
                <a:solidFill>
                  <a:srgbClr val="000000"/>
                </a:solidFill>
              </a:rPr>
              <a:t>path cost g(n) and heuristic h(n)</a:t>
            </a:r>
            <a:endParaRPr lang="en-US" altLang="zh-TW">
              <a:solidFill>
                <a:srgbClr val="000000"/>
              </a:solidFill>
            </a:endParaRPr>
          </a:p>
          <a:p>
            <a:pPr lvl="2"/>
            <a:r>
              <a:rPr lang="en-US" altLang="zh-TW">
                <a:solidFill>
                  <a:srgbClr val="000000"/>
                </a:solidFill>
              </a:rPr>
              <a:t>f(n) = g(n) + h(n)</a:t>
            </a:r>
            <a:endParaRPr lang="en-US" altLang="zh-TW">
              <a:solidFill>
                <a:srgbClr val="000000"/>
              </a:solidFill>
            </a:endParaRPr>
          </a:p>
          <a:p>
            <a:pPr lvl="2"/>
            <a:r>
              <a:rPr lang="en-US" altLang="zh-TW">
                <a:solidFill>
                  <a:srgbClr val="000000"/>
                </a:solidFill>
              </a:rPr>
              <a:t>g(n) – cheapest known path</a:t>
            </a:r>
            <a:endParaRPr lang="en-US" altLang="zh-TW">
              <a:solidFill>
                <a:srgbClr val="000000"/>
              </a:solidFill>
            </a:endParaRPr>
          </a:p>
          <a:p>
            <a:pPr lvl="2"/>
            <a:r>
              <a:rPr lang="en-US" altLang="zh-TW">
                <a:solidFill>
                  <a:srgbClr val="000000"/>
                </a:solidFill>
              </a:rPr>
              <a:t>f(n) – cheapest estimated path</a:t>
            </a:r>
            <a:endParaRPr lang="en-US" altLang="zh-TW">
              <a:solidFill>
                <a:srgbClr val="000000"/>
              </a:solidFill>
            </a:endParaRPr>
          </a:p>
          <a:p>
            <a:r>
              <a:rPr lang="en-US" altLang="zh-TW">
                <a:solidFill>
                  <a:srgbClr val="000000"/>
                </a:solidFill>
              </a:rPr>
              <a:t>Minimizing the total path cost by</a:t>
            </a:r>
            <a:endParaRPr lang="en-US" altLang="zh-TW">
              <a:solidFill>
                <a:srgbClr val="000000"/>
              </a:solidFill>
            </a:endParaRPr>
          </a:p>
          <a:p>
            <a:pPr lvl="1"/>
            <a:r>
              <a:rPr lang="en-US" altLang="zh-TW">
                <a:solidFill>
                  <a:srgbClr val="000000"/>
                </a:solidFill>
              </a:rPr>
              <a:t>combining uniform-cost search</a:t>
            </a:r>
            <a:endParaRPr lang="en-US" altLang="zh-TW">
              <a:solidFill>
                <a:srgbClr val="000000"/>
              </a:solidFill>
            </a:endParaRPr>
          </a:p>
          <a:p>
            <a:pPr lvl="1"/>
            <a:r>
              <a:rPr lang="en-US" altLang="zh-TW">
                <a:solidFill>
                  <a:srgbClr val="000000"/>
                </a:solidFill>
              </a:rPr>
              <a:t>and greedy search</a:t>
            </a:r>
            <a:endParaRPr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7360" y="941705"/>
            <a:ext cx="7723505" cy="556514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2818" name="Slide Number Placeholder 6"/>
          <p:cNvSpPr txBox="1">
            <a:spLocks noGrp="1"/>
          </p:cNvSpPr>
          <p:nvPr>
            <p:ph type="sldNum" sz="quarter" idx="12"/>
          </p:nvPr>
        </p:nvSpPr>
        <p:spPr/>
        <p:txBody>
          <a:bodyPr anchor="b" anchorCtr="0"/>
          <a:p>
            <a:pPr mar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A0DB2DC-4C9A-4742-B13C-FB6460FD3503}" type="slidenum">
              <a:rPr lang="ar-SA" altLang="en-US" sz="1400" dirty="0">
                <a:cs typeface="Arial" panose="020B0604020202020204" pitchFamily="34" charset="0"/>
              </a:rPr>
            </a:fld>
            <a:endParaRPr lang="ar-SA" altLang="en-US" sz="1400" dirty="0"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281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dirty="0"/>
              <a:t>A* Search: </a:t>
            </a:r>
            <a:r>
              <a:rPr lang="en-US" altLang="en-US" i="1" dirty="0"/>
              <a:t>h</a:t>
            </a:r>
            <a:r>
              <a:rPr lang="en-US" altLang="en-US" dirty="0"/>
              <a:t> not admissible !</a:t>
            </a:r>
            <a:endParaRPr lang="en-GB" altLang="en-US" dirty="0"/>
          </a:p>
        </p:txBody>
      </p:sp>
      <p:grpSp>
        <p:nvGrpSpPr>
          <p:cNvPr id="162820" name="Group 3"/>
          <p:cNvGrpSpPr/>
          <p:nvPr/>
        </p:nvGrpSpPr>
        <p:grpSpPr>
          <a:xfrm>
            <a:off x="2133600" y="1981200"/>
            <a:ext cx="457200" cy="457200"/>
            <a:chOff x="1344" y="1248"/>
            <a:chExt cx="288" cy="288"/>
          </a:xfrm>
        </p:grpSpPr>
        <p:sp>
          <p:nvSpPr>
            <p:cNvPr id="162901" name="Oval 4"/>
            <p:cNvSpPr/>
            <p:nvPr/>
          </p:nvSpPr>
          <p:spPr>
            <a:xfrm>
              <a:off x="1344" y="1248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ea typeface="Arial" panose="020B0604020202020204" pitchFamily="34" charset="0"/>
              </a:endParaRPr>
            </a:p>
          </p:txBody>
        </p:sp>
        <p:sp>
          <p:nvSpPr>
            <p:cNvPr id="162902" name="Text Box 5"/>
            <p:cNvSpPr txBox="1"/>
            <p:nvPr/>
          </p:nvSpPr>
          <p:spPr>
            <a:xfrm>
              <a:off x="1392" y="1296"/>
              <a:ext cx="192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cs typeface="Arial" panose="020B0604020202020204" pitchFamily="34" charset="0"/>
                </a:rPr>
                <a:t>A</a:t>
              </a:r>
              <a:endParaRPr lang="en-GB" altLang="en-US" sz="1800" dirty="0">
                <a:ea typeface="Arial" panose="020B0604020202020204" pitchFamily="34" charset="0"/>
              </a:endParaRPr>
            </a:p>
          </p:txBody>
        </p:sp>
      </p:grpSp>
      <p:grpSp>
        <p:nvGrpSpPr>
          <p:cNvPr id="162821" name="Group 6"/>
          <p:cNvGrpSpPr/>
          <p:nvPr/>
        </p:nvGrpSpPr>
        <p:grpSpPr>
          <a:xfrm>
            <a:off x="3200400" y="2514600"/>
            <a:ext cx="457200" cy="457200"/>
            <a:chOff x="1344" y="1248"/>
            <a:chExt cx="288" cy="288"/>
          </a:xfrm>
        </p:grpSpPr>
        <p:sp>
          <p:nvSpPr>
            <p:cNvPr id="162899" name="Oval 7"/>
            <p:cNvSpPr/>
            <p:nvPr/>
          </p:nvSpPr>
          <p:spPr>
            <a:xfrm>
              <a:off x="1344" y="1248"/>
              <a:ext cx="288" cy="288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ea typeface="Arial" panose="020B0604020202020204" pitchFamily="34" charset="0"/>
              </a:endParaRPr>
            </a:p>
          </p:txBody>
        </p:sp>
        <p:sp>
          <p:nvSpPr>
            <p:cNvPr id="162900" name="Text Box 8"/>
            <p:cNvSpPr txBox="1"/>
            <p:nvPr/>
          </p:nvSpPr>
          <p:spPr>
            <a:xfrm>
              <a:off x="1392" y="1296"/>
              <a:ext cx="192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cs typeface="Arial" panose="020B0604020202020204" pitchFamily="34" charset="0"/>
                </a:rPr>
                <a:t>B</a:t>
              </a:r>
              <a:endParaRPr lang="en-GB" altLang="en-US" sz="1800" dirty="0">
                <a:ea typeface="Arial" panose="020B0604020202020204" pitchFamily="34" charset="0"/>
              </a:endParaRPr>
            </a:p>
          </p:txBody>
        </p:sp>
      </p:grpSp>
      <p:grpSp>
        <p:nvGrpSpPr>
          <p:cNvPr id="162822" name="Group 9"/>
          <p:cNvGrpSpPr/>
          <p:nvPr/>
        </p:nvGrpSpPr>
        <p:grpSpPr>
          <a:xfrm>
            <a:off x="533400" y="3429000"/>
            <a:ext cx="457200" cy="457200"/>
            <a:chOff x="1344" y="1248"/>
            <a:chExt cx="288" cy="288"/>
          </a:xfrm>
        </p:grpSpPr>
        <p:sp>
          <p:nvSpPr>
            <p:cNvPr id="162897" name="Oval 10"/>
            <p:cNvSpPr/>
            <p:nvPr/>
          </p:nvSpPr>
          <p:spPr>
            <a:xfrm>
              <a:off x="1344" y="1248"/>
              <a:ext cx="288" cy="288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ea typeface="Arial" panose="020B0604020202020204" pitchFamily="34" charset="0"/>
              </a:endParaRPr>
            </a:p>
          </p:txBody>
        </p:sp>
        <p:sp>
          <p:nvSpPr>
            <p:cNvPr id="162898" name="Text Box 11"/>
            <p:cNvSpPr txBox="1"/>
            <p:nvPr/>
          </p:nvSpPr>
          <p:spPr>
            <a:xfrm>
              <a:off x="1392" y="1296"/>
              <a:ext cx="192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cs typeface="Arial" panose="020B0604020202020204" pitchFamily="34" charset="0"/>
                </a:rPr>
                <a:t>D</a:t>
              </a:r>
              <a:endParaRPr lang="en-GB" altLang="en-US" sz="1800" dirty="0">
                <a:ea typeface="Arial" panose="020B0604020202020204" pitchFamily="34" charset="0"/>
              </a:endParaRPr>
            </a:p>
          </p:txBody>
        </p:sp>
      </p:grpSp>
      <p:grpSp>
        <p:nvGrpSpPr>
          <p:cNvPr id="162823" name="Group 12"/>
          <p:cNvGrpSpPr/>
          <p:nvPr/>
        </p:nvGrpSpPr>
        <p:grpSpPr>
          <a:xfrm>
            <a:off x="1066800" y="2667000"/>
            <a:ext cx="457200" cy="457200"/>
            <a:chOff x="1344" y="1248"/>
            <a:chExt cx="288" cy="288"/>
          </a:xfrm>
        </p:grpSpPr>
        <p:sp>
          <p:nvSpPr>
            <p:cNvPr id="162895" name="Oval 13"/>
            <p:cNvSpPr/>
            <p:nvPr/>
          </p:nvSpPr>
          <p:spPr>
            <a:xfrm>
              <a:off x="1344" y="1248"/>
              <a:ext cx="288" cy="288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ea typeface="Arial" panose="020B0604020202020204" pitchFamily="34" charset="0"/>
              </a:endParaRPr>
            </a:p>
          </p:txBody>
        </p:sp>
        <p:sp>
          <p:nvSpPr>
            <p:cNvPr id="162896" name="Text Box 14"/>
            <p:cNvSpPr txBox="1"/>
            <p:nvPr/>
          </p:nvSpPr>
          <p:spPr>
            <a:xfrm>
              <a:off x="1392" y="1296"/>
              <a:ext cx="192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cs typeface="Arial" panose="020B0604020202020204" pitchFamily="34" charset="0"/>
                </a:rPr>
                <a:t>C</a:t>
              </a:r>
              <a:endParaRPr lang="en-GB" altLang="en-US" sz="1800" dirty="0">
                <a:ea typeface="Arial" panose="020B0604020202020204" pitchFamily="34" charset="0"/>
              </a:endParaRPr>
            </a:p>
          </p:txBody>
        </p:sp>
      </p:grpSp>
      <p:grpSp>
        <p:nvGrpSpPr>
          <p:cNvPr id="162824" name="Group 15"/>
          <p:cNvGrpSpPr/>
          <p:nvPr/>
        </p:nvGrpSpPr>
        <p:grpSpPr>
          <a:xfrm>
            <a:off x="2209800" y="3124200"/>
            <a:ext cx="457200" cy="457200"/>
            <a:chOff x="1344" y="1248"/>
            <a:chExt cx="288" cy="288"/>
          </a:xfrm>
        </p:grpSpPr>
        <p:sp>
          <p:nvSpPr>
            <p:cNvPr id="162893" name="Oval 16"/>
            <p:cNvSpPr/>
            <p:nvPr/>
          </p:nvSpPr>
          <p:spPr>
            <a:xfrm>
              <a:off x="1344" y="1248"/>
              <a:ext cx="288" cy="288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ea typeface="Arial" panose="020B0604020202020204" pitchFamily="34" charset="0"/>
              </a:endParaRPr>
            </a:p>
          </p:txBody>
        </p:sp>
        <p:sp>
          <p:nvSpPr>
            <p:cNvPr id="162894" name="Text Box 17"/>
            <p:cNvSpPr txBox="1"/>
            <p:nvPr/>
          </p:nvSpPr>
          <p:spPr>
            <a:xfrm>
              <a:off x="1392" y="1296"/>
              <a:ext cx="192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cs typeface="Arial" panose="020B0604020202020204" pitchFamily="34" charset="0"/>
                </a:rPr>
                <a:t>E</a:t>
              </a:r>
              <a:endParaRPr lang="en-GB" altLang="en-US" sz="1800" dirty="0">
                <a:ea typeface="Arial" panose="020B0604020202020204" pitchFamily="34" charset="0"/>
              </a:endParaRPr>
            </a:p>
          </p:txBody>
        </p:sp>
      </p:grpSp>
      <p:grpSp>
        <p:nvGrpSpPr>
          <p:cNvPr id="162825" name="Group 18"/>
          <p:cNvGrpSpPr/>
          <p:nvPr/>
        </p:nvGrpSpPr>
        <p:grpSpPr>
          <a:xfrm>
            <a:off x="2895600" y="4038600"/>
            <a:ext cx="457200" cy="457200"/>
            <a:chOff x="1344" y="1248"/>
            <a:chExt cx="288" cy="288"/>
          </a:xfrm>
        </p:grpSpPr>
        <p:sp>
          <p:nvSpPr>
            <p:cNvPr id="162891" name="Oval 19"/>
            <p:cNvSpPr/>
            <p:nvPr/>
          </p:nvSpPr>
          <p:spPr>
            <a:xfrm>
              <a:off x="1344" y="1248"/>
              <a:ext cx="288" cy="288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ea typeface="Arial" panose="020B0604020202020204" pitchFamily="34" charset="0"/>
              </a:endParaRPr>
            </a:p>
          </p:txBody>
        </p:sp>
        <p:sp>
          <p:nvSpPr>
            <p:cNvPr id="162892" name="Text Box 20"/>
            <p:cNvSpPr txBox="1"/>
            <p:nvPr/>
          </p:nvSpPr>
          <p:spPr>
            <a:xfrm>
              <a:off x="1392" y="1296"/>
              <a:ext cx="192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cs typeface="Arial" panose="020B0604020202020204" pitchFamily="34" charset="0"/>
                </a:rPr>
                <a:t>F</a:t>
              </a:r>
              <a:endParaRPr lang="en-GB" altLang="en-US" sz="1800" dirty="0">
                <a:ea typeface="Arial" panose="020B0604020202020204" pitchFamily="34" charset="0"/>
              </a:endParaRPr>
            </a:p>
          </p:txBody>
        </p:sp>
      </p:grpSp>
      <p:grpSp>
        <p:nvGrpSpPr>
          <p:cNvPr id="162826" name="Group 21"/>
          <p:cNvGrpSpPr/>
          <p:nvPr/>
        </p:nvGrpSpPr>
        <p:grpSpPr>
          <a:xfrm>
            <a:off x="1905000" y="5715000"/>
            <a:ext cx="457200" cy="457200"/>
            <a:chOff x="1344" y="1248"/>
            <a:chExt cx="288" cy="288"/>
          </a:xfrm>
        </p:grpSpPr>
        <p:sp>
          <p:nvSpPr>
            <p:cNvPr id="162889" name="Oval 22"/>
            <p:cNvSpPr/>
            <p:nvPr/>
          </p:nvSpPr>
          <p:spPr>
            <a:xfrm>
              <a:off x="1344" y="1248"/>
              <a:ext cx="288" cy="288"/>
            </a:xfrm>
            <a:prstGeom prst="ellipse">
              <a:avLst/>
            </a:prstGeom>
            <a:solidFill>
              <a:schemeClr val="hlink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ea typeface="Arial" panose="020B0604020202020204" pitchFamily="34" charset="0"/>
              </a:endParaRPr>
            </a:p>
          </p:txBody>
        </p:sp>
        <p:sp>
          <p:nvSpPr>
            <p:cNvPr id="162890" name="Text Box 23"/>
            <p:cNvSpPr txBox="1"/>
            <p:nvPr/>
          </p:nvSpPr>
          <p:spPr>
            <a:xfrm>
              <a:off x="1392" y="1296"/>
              <a:ext cx="192" cy="231"/>
            </a:xfrm>
            <a:prstGeom prst="rect">
              <a:avLst/>
            </a:prstGeom>
            <a:solidFill>
              <a:schemeClr val="hlink"/>
            </a:solidFill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cs typeface="Arial" panose="020B0604020202020204" pitchFamily="34" charset="0"/>
                </a:rPr>
                <a:t>I</a:t>
              </a:r>
              <a:endParaRPr lang="en-GB" altLang="en-US" sz="1800" dirty="0">
                <a:ea typeface="Arial" panose="020B0604020202020204" pitchFamily="34" charset="0"/>
              </a:endParaRPr>
            </a:p>
          </p:txBody>
        </p:sp>
      </p:grpSp>
      <p:sp>
        <p:nvSpPr>
          <p:cNvPr id="162827" name="Line 24"/>
          <p:cNvSpPr/>
          <p:nvPr/>
        </p:nvSpPr>
        <p:spPr>
          <a:xfrm>
            <a:off x="2438400" y="3581400"/>
            <a:ext cx="609600" cy="457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2828" name="Line 25"/>
          <p:cNvSpPr/>
          <p:nvPr/>
        </p:nvSpPr>
        <p:spPr>
          <a:xfrm flipH="1">
            <a:off x="2133600" y="4495800"/>
            <a:ext cx="990600" cy="1219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2829" name="Text Box 26"/>
          <p:cNvSpPr txBox="1"/>
          <p:nvPr/>
        </p:nvSpPr>
        <p:spPr>
          <a:xfrm>
            <a:off x="2667000" y="3505200"/>
            <a:ext cx="6096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 dirty="0">
                <a:solidFill>
                  <a:schemeClr val="hlink"/>
                </a:solidFill>
                <a:cs typeface="Arial" panose="020B0604020202020204" pitchFamily="34" charset="0"/>
              </a:rPr>
              <a:t>99</a:t>
            </a:r>
            <a:endParaRPr lang="en-GB" altLang="en-US" sz="1800" b="1" dirty="0">
              <a:solidFill>
                <a:schemeClr val="hlink"/>
              </a:solidFill>
              <a:ea typeface="Arial" panose="020B0604020202020204" pitchFamily="34" charset="0"/>
            </a:endParaRPr>
          </a:p>
        </p:txBody>
      </p:sp>
      <p:sp>
        <p:nvSpPr>
          <p:cNvPr id="162830" name="Text Box 27"/>
          <p:cNvSpPr txBox="1"/>
          <p:nvPr/>
        </p:nvSpPr>
        <p:spPr>
          <a:xfrm>
            <a:off x="2667000" y="5105400"/>
            <a:ext cx="7620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 dirty="0">
                <a:solidFill>
                  <a:schemeClr val="hlink"/>
                </a:solidFill>
                <a:cs typeface="Arial" panose="020B0604020202020204" pitchFamily="34" charset="0"/>
              </a:rPr>
              <a:t>211</a:t>
            </a:r>
            <a:endParaRPr lang="en-GB" altLang="en-US" sz="1800" b="1" dirty="0">
              <a:solidFill>
                <a:schemeClr val="hlink"/>
              </a:solidFill>
              <a:ea typeface="Arial" panose="020B0604020202020204" pitchFamily="34" charset="0"/>
            </a:endParaRPr>
          </a:p>
        </p:txBody>
      </p:sp>
      <p:grpSp>
        <p:nvGrpSpPr>
          <p:cNvPr id="162831" name="Group 28"/>
          <p:cNvGrpSpPr/>
          <p:nvPr/>
        </p:nvGrpSpPr>
        <p:grpSpPr>
          <a:xfrm>
            <a:off x="1371600" y="4038600"/>
            <a:ext cx="457200" cy="457200"/>
            <a:chOff x="1344" y="1248"/>
            <a:chExt cx="288" cy="288"/>
          </a:xfrm>
        </p:grpSpPr>
        <p:sp>
          <p:nvSpPr>
            <p:cNvPr id="162887" name="Oval 29"/>
            <p:cNvSpPr/>
            <p:nvPr/>
          </p:nvSpPr>
          <p:spPr>
            <a:xfrm>
              <a:off x="1344" y="1248"/>
              <a:ext cx="288" cy="288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ea typeface="Arial" panose="020B0604020202020204" pitchFamily="34" charset="0"/>
              </a:endParaRPr>
            </a:p>
          </p:txBody>
        </p:sp>
        <p:sp>
          <p:nvSpPr>
            <p:cNvPr id="162888" name="Text Box 30"/>
            <p:cNvSpPr txBox="1"/>
            <p:nvPr/>
          </p:nvSpPr>
          <p:spPr>
            <a:xfrm>
              <a:off x="1392" y="1296"/>
              <a:ext cx="192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cs typeface="Arial" panose="020B0604020202020204" pitchFamily="34" charset="0"/>
                </a:rPr>
                <a:t>G</a:t>
              </a:r>
              <a:endParaRPr lang="en-GB" altLang="en-US" sz="1800" dirty="0">
                <a:ea typeface="Arial" panose="020B0604020202020204" pitchFamily="34" charset="0"/>
              </a:endParaRPr>
            </a:p>
          </p:txBody>
        </p:sp>
      </p:grpSp>
      <p:grpSp>
        <p:nvGrpSpPr>
          <p:cNvPr id="162832" name="Group 31"/>
          <p:cNvGrpSpPr/>
          <p:nvPr/>
        </p:nvGrpSpPr>
        <p:grpSpPr>
          <a:xfrm>
            <a:off x="1143000" y="4953000"/>
            <a:ext cx="457200" cy="457200"/>
            <a:chOff x="1344" y="1248"/>
            <a:chExt cx="288" cy="288"/>
          </a:xfrm>
        </p:grpSpPr>
        <p:sp>
          <p:nvSpPr>
            <p:cNvPr id="162885" name="Oval 32"/>
            <p:cNvSpPr/>
            <p:nvPr/>
          </p:nvSpPr>
          <p:spPr>
            <a:xfrm>
              <a:off x="1344" y="1248"/>
              <a:ext cx="288" cy="288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ea typeface="Arial" panose="020B0604020202020204" pitchFamily="34" charset="0"/>
              </a:endParaRPr>
            </a:p>
          </p:txBody>
        </p:sp>
        <p:sp>
          <p:nvSpPr>
            <p:cNvPr id="162886" name="Text Box 33"/>
            <p:cNvSpPr txBox="1"/>
            <p:nvPr/>
          </p:nvSpPr>
          <p:spPr>
            <a:xfrm>
              <a:off x="1392" y="1296"/>
              <a:ext cx="192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cs typeface="Arial" panose="020B0604020202020204" pitchFamily="34" charset="0"/>
                </a:rPr>
                <a:t>H</a:t>
              </a:r>
              <a:endParaRPr lang="en-GB" altLang="en-US" sz="1800" dirty="0">
                <a:ea typeface="Arial" panose="020B0604020202020204" pitchFamily="34" charset="0"/>
              </a:endParaRPr>
            </a:p>
          </p:txBody>
        </p:sp>
      </p:grpSp>
      <p:sp>
        <p:nvSpPr>
          <p:cNvPr id="162833" name="Line 34"/>
          <p:cNvSpPr/>
          <p:nvPr/>
        </p:nvSpPr>
        <p:spPr>
          <a:xfrm flipH="1">
            <a:off x="1524000" y="3581400"/>
            <a:ext cx="914400" cy="457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2834" name="Line 35"/>
          <p:cNvSpPr/>
          <p:nvPr/>
        </p:nvSpPr>
        <p:spPr>
          <a:xfrm flipH="1">
            <a:off x="1371600" y="4495800"/>
            <a:ext cx="228600" cy="457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2835" name="Line 36"/>
          <p:cNvSpPr/>
          <p:nvPr/>
        </p:nvSpPr>
        <p:spPr>
          <a:xfrm>
            <a:off x="1371600" y="5410200"/>
            <a:ext cx="762000" cy="304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2836" name="Text Box 37"/>
          <p:cNvSpPr txBox="1"/>
          <p:nvPr/>
        </p:nvSpPr>
        <p:spPr>
          <a:xfrm>
            <a:off x="1600200" y="3505200"/>
            <a:ext cx="6096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 dirty="0">
                <a:solidFill>
                  <a:schemeClr val="hlink"/>
                </a:solidFill>
                <a:cs typeface="Arial" panose="020B0604020202020204" pitchFamily="34" charset="0"/>
              </a:rPr>
              <a:t>80</a:t>
            </a:r>
            <a:endParaRPr lang="en-GB" altLang="en-US" sz="1800" b="1" dirty="0">
              <a:solidFill>
                <a:schemeClr val="hlink"/>
              </a:solidFill>
              <a:ea typeface="Arial" panose="020B0604020202020204" pitchFamily="34" charset="0"/>
            </a:endParaRPr>
          </a:p>
        </p:txBody>
      </p:sp>
      <p:sp>
        <p:nvSpPr>
          <p:cNvPr id="162837" name="Line 38"/>
          <p:cNvSpPr/>
          <p:nvPr/>
        </p:nvSpPr>
        <p:spPr>
          <a:xfrm>
            <a:off x="2362200" y="2438400"/>
            <a:ext cx="1066800" cy="76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2838" name="Line 39"/>
          <p:cNvSpPr/>
          <p:nvPr/>
        </p:nvSpPr>
        <p:spPr>
          <a:xfrm>
            <a:off x="2362200" y="2438400"/>
            <a:ext cx="76200" cy="685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2839" name="Line 40"/>
          <p:cNvSpPr/>
          <p:nvPr/>
        </p:nvSpPr>
        <p:spPr>
          <a:xfrm flipH="1">
            <a:off x="1295400" y="2438400"/>
            <a:ext cx="1066800" cy="228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2840" name="Line 41"/>
          <p:cNvSpPr/>
          <p:nvPr/>
        </p:nvSpPr>
        <p:spPr>
          <a:xfrm flipH="1">
            <a:off x="762000" y="3124200"/>
            <a:ext cx="533400" cy="304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2841" name="Text Box 42"/>
          <p:cNvSpPr txBox="1"/>
          <p:nvPr/>
        </p:nvSpPr>
        <p:spPr>
          <a:xfrm>
            <a:off x="2590800" y="1828800"/>
            <a:ext cx="12192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dirty="0">
                <a:cs typeface="Arial" panose="020B0604020202020204" pitchFamily="34" charset="0"/>
              </a:rPr>
              <a:t>Start</a:t>
            </a:r>
            <a:endParaRPr lang="en-GB" altLang="en-US" sz="1800" dirty="0">
              <a:ea typeface="Arial" panose="020B0604020202020204" pitchFamily="34" charset="0"/>
            </a:endParaRPr>
          </a:p>
        </p:txBody>
      </p:sp>
      <p:sp>
        <p:nvSpPr>
          <p:cNvPr id="162842" name="Text Box 43"/>
          <p:cNvSpPr txBox="1"/>
          <p:nvPr/>
        </p:nvSpPr>
        <p:spPr>
          <a:xfrm>
            <a:off x="2438400" y="6019800"/>
            <a:ext cx="12192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dirty="0">
                <a:cs typeface="Arial" panose="020B0604020202020204" pitchFamily="34" charset="0"/>
              </a:rPr>
              <a:t>Goal</a:t>
            </a:r>
            <a:endParaRPr lang="en-GB" altLang="en-US" sz="1800" dirty="0">
              <a:ea typeface="Arial" panose="020B0604020202020204" pitchFamily="34" charset="0"/>
            </a:endParaRPr>
          </a:p>
        </p:txBody>
      </p:sp>
      <p:sp>
        <p:nvSpPr>
          <p:cNvPr id="162843" name="Text Box 44"/>
          <p:cNvSpPr txBox="1"/>
          <p:nvPr/>
        </p:nvSpPr>
        <p:spPr>
          <a:xfrm>
            <a:off x="990600" y="4572000"/>
            <a:ext cx="6096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 dirty="0">
                <a:solidFill>
                  <a:schemeClr val="hlink"/>
                </a:solidFill>
                <a:cs typeface="Arial" panose="020B0604020202020204" pitchFamily="34" charset="0"/>
              </a:rPr>
              <a:t>97</a:t>
            </a:r>
            <a:endParaRPr lang="en-GB" altLang="en-US" sz="1800" b="1" dirty="0">
              <a:solidFill>
                <a:schemeClr val="hlink"/>
              </a:solidFill>
              <a:ea typeface="Arial" panose="020B0604020202020204" pitchFamily="34" charset="0"/>
            </a:endParaRPr>
          </a:p>
        </p:txBody>
      </p:sp>
      <p:sp>
        <p:nvSpPr>
          <p:cNvPr id="162844" name="Text Box 45"/>
          <p:cNvSpPr txBox="1"/>
          <p:nvPr/>
        </p:nvSpPr>
        <p:spPr>
          <a:xfrm>
            <a:off x="1295400" y="5486400"/>
            <a:ext cx="8382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 dirty="0">
                <a:solidFill>
                  <a:schemeClr val="hlink"/>
                </a:solidFill>
                <a:cs typeface="Arial" panose="020B0604020202020204" pitchFamily="34" charset="0"/>
              </a:rPr>
              <a:t>101</a:t>
            </a:r>
            <a:endParaRPr lang="en-GB" altLang="en-US" sz="1800" b="1" dirty="0">
              <a:solidFill>
                <a:schemeClr val="hlink"/>
              </a:solidFill>
              <a:ea typeface="Arial" panose="020B0604020202020204" pitchFamily="34" charset="0"/>
            </a:endParaRPr>
          </a:p>
        </p:txBody>
      </p:sp>
      <p:sp>
        <p:nvSpPr>
          <p:cNvPr id="162845" name="Text Box 46"/>
          <p:cNvSpPr txBox="1"/>
          <p:nvPr/>
        </p:nvSpPr>
        <p:spPr>
          <a:xfrm>
            <a:off x="2819400" y="2133600"/>
            <a:ext cx="6096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 dirty="0">
                <a:solidFill>
                  <a:schemeClr val="hlink"/>
                </a:solidFill>
                <a:cs typeface="Arial" panose="020B0604020202020204" pitchFamily="34" charset="0"/>
              </a:rPr>
              <a:t>75</a:t>
            </a:r>
            <a:endParaRPr lang="en-GB" altLang="en-US" sz="1800" b="1" dirty="0">
              <a:solidFill>
                <a:schemeClr val="hlink"/>
              </a:solidFill>
              <a:ea typeface="Arial" panose="020B0604020202020204" pitchFamily="34" charset="0"/>
            </a:endParaRPr>
          </a:p>
        </p:txBody>
      </p:sp>
      <p:sp>
        <p:nvSpPr>
          <p:cNvPr id="162846" name="Text Box 47"/>
          <p:cNvSpPr txBox="1"/>
          <p:nvPr/>
        </p:nvSpPr>
        <p:spPr>
          <a:xfrm>
            <a:off x="1371600" y="2209800"/>
            <a:ext cx="7620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 dirty="0">
                <a:solidFill>
                  <a:schemeClr val="hlink"/>
                </a:solidFill>
                <a:cs typeface="Arial" panose="020B0604020202020204" pitchFamily="34" charset="0"/>
              </a:rPr>
              <a:t>118</a:t>
            </a:r>
            <a:endParaRPr lang="en-GB" altLang="en-US" sz="1800" b="1" dirty="0">
              <a:solidFill>
                <a:schemeClr val="hlink"/>
              </a:solidFill>
              <a:ea typeface="Arial" panose="020B0604020202020204" pitchFamily="34" charset="0"/>
            </a:endParaRPr>
          </a:p>
        </p:txBody>
      </p:sp>
      <p:sp>
        <p:nvSpPr>
          <p:cNvPr id="162847" name="Text Box 48"/>
          <p:cNvSpPr txBox="1"/>
          <p:nvPr/>
        </p:nvSpPr>
        <p:spPr>
          <a:xfrm>
            <a:off x="381000" y="3048000"/>
            <a:ext cx="7620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 dirty="0">
                <a:solidFill>
                  <a:schemeClr val="hlink"/>
                </a:solidFill>
                <a:cs typeface="Arial" panose="020B0604020202020204" pitchFamily="34" charset="0"/>
              </a:rPr>
              <a:t>111</a:t>
            </a:r>
            <a:endParaRPr lang="en-GB" altLang="en-US" sz="1800" b="1" dirty="0">
              <a:solidFill>
                <a:schemeClr val="hlink"/>
              </a:solidFill>
              <a:ea typeface="Arial" panose="020B0604020202020204" pitchFamily="34" charset="0"/>
            </a:endParaRPr>
          </a:p>
        </p:txBody>
      </p:sp>
      <p:sp>
        <p:nvSpPr>
          <p:cNvPr id="162848" name="Text Box 49"/>
          <p:cNvSpPr txBox="1"/>
          <p:nvPr/>
        </p:nvSpPr>
        <p:spPr>
          <a:xfrm>
            <a:off x="2286000" y="5970588"/>
            <a:ext cx="6629400" cy="11922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 i="1" dirty="0">
                <a:cs typeface="Arial" panose="020B0604020202020204" pitchFamily="34" charset="0"/>
              </a:rPr>
              <a:t>	f(n) = g(n) + h </a:t>
            </a:r>
            <a:r>
              <a:rPr lang="en-US" altLang="en-US" sz="1800" b="1" dirty="0">
                <a:cs typeface="Arial" panose="020B0604020202020204" pitchFamily="34" charset="0"/>
              </a:rPr>
              <a:t>(</a:t>
            </a:r>
            <a:r>
              <a:rPr lang="en-US" altLang="en-US" sz="1800" b="1" i="1" dirty="0">
                <a:cs typeface="Arial" panose="020B0604020202020204" pitchFamily="34" charset="0"/>
              </a:rPr>
              <a:t>n</a:t>
            </a:r>
            <a:r>
              <a:rPr lang="en-US" altLang="en-US" sz="1800" b="1" dirty="0">
                <a:cs typeface="Arial" panose="020B0604020202020204" pitchFamily="34" charset="0"/>
              </a:rPr>
              <a:t>) – </a:t>
            </a:r>
            <a:r>
              <a:rPr lang="en-US" altLang="en-US" sz="1800" b="1" dirty="0">
                <a:solidFill>
                  <a:schemeClr val="hlink"/>
                </a:solidFill>
                <a:cs typeface="Arial" panose="020B0604020202020204" pitchFamily="34" charset="0"/>
              </a:rPr>
              <a:t>(H-I) Overestimated</a:t>
            </a:r>
            <a:endParaRPr lang="en-US" altLang="en-US" sz="1800" b="1" dirty="0">
              <a:solidFill>
                <a:schemeClr val="hlink"/>
              </a:solidFill>
              <a:cs typeface="Arial" panose="020B0604020202020204" pitchFamily="34" charset="0"/>
            </a:endParaRP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 dirty="0">
                <a:cs typeface="Arial" panose="020B0604020202020204" pitchFamily="34" charset="0"/>
              </a:rPr>
              <a:t>g(n): </a:t>
            </a:r>
            <a:r>
              <a:rPr lang="en-US" altLang="en-US" sz="1800" dirty="0">
                <a:cs typeface="Arial" panose="020B0604020202020204" pitchFamily="34" charset="0"/>
              </a:rPr>
              <a:t>is the exact cost to reach node </a:t>
            </a:r>
            <a:r>
              <a:rPr lang="en-US" altLang="en-US" sz="1800" i="1" dirty="0">
                <a:cs typeface="Arial" panose="020B0604020202020204" pitchFamily="34" charset="0"/>
              </a:rPr>
              <a:t>n</a:t>
            </a:r>
            <a:r>
              <a:rPr lang="en-US" altLang="en-US" sz="1800" dirty="0">
                <a:cs typeface="Arial" panose="020B0604020202020204" pitchFamily="34" charset="0"/>
              </a:rPr>
              <a:t> from the initial state.</a:t>
            </a:r>
            <a:endParaRPr lang="en-GB" altLang="en-US" sz="1800" dirty="0">
              <a:cs typeface="Arial" panose="020B0604020202020204" pitchFamily="34" charset="0"/>
            </a:endParaRPr>
          </a:p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GB" altLang="en-US" sz="1800" b="1" dirty="0">
              <a:ea typeface="Arial" panose="020B0604020202020204" pitchFamily="34" charset="0"/>
            </a:endParaRPr>
          </a:p>
        </p:txBody>
      </p:sp>
      <p:graphicFrame>
        <p:nvGraphicFramePr>
          <p:cNvPr id="212018" name="Group 50"/>
          <p:cNvGraphicFramePr>
            <a:graphicFrameLocks noGrp="1"/>
          </p:cNvGraphicFramePr>
          <p:nvPr>
            <p:ph sz="half" idx="1"/>
          </p:nvPr>
        </p:nvGraphicFramePr>
        <p:xfrm>
          <a:off x="5145088" y="1828800"/>
          <a:ext cx="3810000" cy="4064000"/>
        </p:xfrm>
        <a:graphic>
          <a:graphicData uri="http://schemas.openxmlformats.org/drawingml/2006/table">
            <a:tbl>
              <a:tblPr/>
              <a:tblGrid>
                <a:gridCol w="1905000"/>
                <a:gridCol w="1905000"/>
              </a:tblGrid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State</a:t>
                      </a:r>
                      <a:endParaRPr kumimoji="0" lang="en-GB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Heuristic: h(n)</a:t>
                      </a:r>
                      <a:endParaRPr kumimoji="0" lang="en-GB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366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374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329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244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E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253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F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178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193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H</a:t>
                      </a:r>
                      <a:endParaRPr kumimoji="0" lang="en-GB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138</a:t>
                      </a:r>
                      <a:endParaRPr kumimoji="0" lang="en-GB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I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2884" name="Text Box 85"/>
          <p:cNvSpPr txBox="1"/>
          <p:nvPr/>
        </p:nvSpPr>
        <p:spPr>
          <a:xfrm>
            <a:off x="2362200" y="2681288"/>
            <a:ext cx="762000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 dirty="0">
                <a:solidFill>
                  <a:schemeClr val="hlink"/>
                </a:solidFill>
                <a:cs typeface="Arial" panose="020B0604020202020204" pitchFamily="34" charset="0"/>
              </a:rPr>
              <a:t>140</a:t>
            </a:r>
            <a:endParaRPr lang="en-GB" altLang="en-US" sz="1800" b="1" dirty="0">
              <a:solidFill>
                <a:schemeClr val="hlink"/>
              </a:solidFill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1010" name="Slide Number Placeholder 6"/>
          <p:cNvSpPr txBox="1">
            <a:spLocks noGrp="1"/>
          </p:cNvSpPr>
          <p:nvPr>
            <p:ph type="sldNum" sz="quarter" idx="12"/>
          </p:nvPr>
        </p:nvSpPr>
        <p:spPr/>
        <p:txBody>
          <a:bodyPr anchor="b" anchorCtr="0"/>
          <a:p>
            <a:pPr marL="0" indent="0" algn="r" eaLnBrk="1" hangingPunct="1">
              <a:spcBef>
                <a:spcPct val="0"/>
              </a:spcBef>
              <a:buClrTx/>
              <a:buSzTx/>
              <a:buFontTx/>
              <a:buNone/>
            </a:pPr>
            <a:fld id="{9A0DB2DC-4C9A-4742-B13C-FB6460FD3503}" type="slidenum">
              <a:rPr lang="ar-SA" altLang="en-US" sz="1400" dirty="0">
                <a:cs typeface="Arial" panose="020B0604020202020204" pitchFamily="34" charset="0"/>
              </a:rPr>
            </a:fld>
            <a:endParaRPr lang="ar-SA" altLang="en-US" sz="1400" dirty="0"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101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p>
            <a:pPr eaLnBrk="1" hangingPunct="1"/>
            <a:r>
              <a:rPr lang="en-US" altLang="en-US" dirty="0"/>
              <a:t>A* Search: Tree Search</a:t>
            </a:r>
            <a:endParaRPr lang="en-GB" altLang="en-US" dirty="0"/>
          </a:p>
        </p:txBody>
      </p:sp>
      <p:grpSp>
        <p:nvGrpSpPr>
          <p:cNvPr id="171012" name="Group 3"/>
          <p:cNvGrpSpPr/>
          <p:nvPr/>
        </p:nvGrpSpPr>
        <p:grpSpPr>
          <a:xfrm>
            <a:off x="4343400" y="1843088"/>
            <a:ext cx="457200" cy="457200"/>
            <a:chOff x="1344" y="1248"/>
            <a:chExt cx="288" cy="288"/>
          </a:xfrm>
        </p:grpSpPr>
        <p:sp>
          <p:nvSpPr>
            <p:cNvPr id="171061" name="Oval 4"/>
            <p:cNvSpPr/>
            <p:nvPr/>
          </p:nvSpPr>
          <p:spPr>
            <a:xfrm>
              <a:off x="1344" y="1248"/>
              <a:ext cx="288" cy="288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ea typeface="Arial" panose="020B0604020202020204" pitchFamily="34" charset="0"/>
              </a:endParaRPr>
            </a:p>
          </p:txBody>
        </p:sp>
        <p:sp>
          <p:nvSpPr>
            <p:cNvPr id="171062" name="Text Box 5"/>
            <p:cNvSpPr txBox="1"/>
            <p:nvPr/>
          </p:nvSpPr>
          <p:spPr>
            <a:xfrm>
              <a:off x="1392" y="1296"/>
              <a:ext cx="192" cy="231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cs typeface="Arial" panose="020B0604020202020204" pitchFamily="34" charset="0"/>
                </a:rPr>
                <a:t>A</a:t>
              </a:r>
              <a:endParaRPr lang="en-GB" altLang="en-US" sz="1800" dirty="0">
                <a:ea typeface="Arial" panose="020B0604020202020204" pitchFamily="34" charset="0"/>
              </a:endParaRPr>
            </a:p>
          </p:txBody>
        </p:sp>
      </p:grpSp>
      <p:grpSp>
        <p:nvGrpSpPr>
          <p:cNvPr id="171013" name="Group 6"/>
          <p:cNvGrpSpPr/>
          <p:nvPr/>
        </p:nvGrpSpPr>
        <p:grpSpPr>
          <a:xfrm>
            <a:off x="6705600" y="2971800"/>
            <a:ext cx="457200" cy="457200"/>
            <a:chOff x="1344" y="1248"/>
            <a:chExt cx="288" cy="288"/>
          </a:xfrm>
        </p:grpSpPr>
        <p:sp>
          <p:nvSpPr>
            <p:cNvPr id="171059" name="Oval 7"/>
            <p:cNvSpPr/>
            <p:nvPr/>
          </p:nvSpPr>
          <p:spPr>
            <a:xfrm>
              <a:off x="1344" y="1248"/>
              <a:ext cx="288" cy="288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ea typeface="Arial" panose="020B0604020202020204" pitchFamily="34" charset="0"/>
              </a:endParaRPr>
            </a:p>
          </p:txBody>
        </p:sp>
        <p:sp>
          <p:nvSpPr>
            <p:cNvPr id="171060" name="Text Box 8"/>
            <p:cNvSpPr txBox="1"/>
            <p:nvPr/>
          </p:nvSpPr>
          <p:spPr>
            <a:xfrm>
              <a:off x="1392" y="1296"/>
              <a:ext cx="192" cy="231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cs typeface="Arial" panose="020B0604020202020204" pitchFamily="34" charset="0"/>
                </a:rPr>
                <a:t>B</a:t>
              </a:r>
              <a:endParaRPr lang="en-GB" altLang="en-US" sz="1800" dirty="0">
                <a:ea typeface="Arial" panose="020B0604020202020204" pitchFamily="34" charset="0"/>
              </a:endParaRPr>
            </a:p>
          </p:txBody>
        </p:sp>
      </p:grpSp>
      <p:grpSp>
        <p:nvGrpSpPr>
          <p:cNvPr id="171014" name="Group 9"/>
          <p:cNvGrpSpPr/>
          <p:nvPr/>
        </p:nvGrpSpPr>
        <p:grpSpPr>
          <a:xfrm>
            <a:off x="2209800" y="3048000"/>
            <a:ext cx="457200" cy="457200"/>
            <a:chOff x="1344" y="1248"/>
            <a:chExt cx="288" cy="288"/>
          </a:xfrm>
        </p:grpSpPr>
        <p:sp>
          <p:nvSpPr>
            <p:cNvPr id="171057" name="Oval 10"/>
            <p:cNvSpPr/>
            <p:nvPr/>
          </p:nvSpPr>
          <p:spPr>
            <a:xfrm>
              <a:off x="1344" y="1248"/>
              <a:ext cx="288" cy="288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ea typeface="Arial" panose="020B0604020202020204" pitchFamily="34" charset="0"/>
              </a:endParaRPr>
            </a:p>
          </p:txBody>
        </p:sp>
        <p:sp>
          <p:nvSpPr>
            <p:cNvPr id="171058" name="Text Box 11"/>
            <p:cNvSpPr txBox="1"/>
            <p:nvPr/>
          </p:nvSpPr>
          <p:spPr>
            <a:xfrm>
              <a:off x="1392" y="1296"/>
              <a:ext cx="192" cy="231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cs typeface="Arial" panose="020B0604020202020204" pitchFamily="34" charset="0"/>
                </a:rPr>
                <a:t>C</a:t>
              </a:r>
              <a:endParaRPr lang="en-GB" altLang="en-US" sz="1800" dirty="0">
                <a:ea typeface="Arial" panose="020B0604020202020204" pitchFamily="34" charset="0"/>
              </a:endParaRPr>
            </a:p>
          </p:txBody>
        </p:sp>
      </p:grpSp>
      <p:grpSp>
        <p:nvGrpSpPr>
          <p:cNvPr id="171015" name="Group 12"/>
          <p:cNvGrpSpPr/>
          <p:nvPr/>
        </p:nvGrpSpPr>
        <p:grpSpPr>
          <a:xfrm>
            <a:off x="4419600" y="2986088"/>
            <a:ext cx="457200" cy="457200"/>
            <a:chOff x="1344" y="1248"/>
            <a:chExt cx="288" cy="288"/>
          </a:xfrm>
        </p:grpSpPr>
        <p:sp>
          <p:nvSpPr>
            <p:cNvPr id="171055" name="Oval 13"/>
            <p:cNvSpPr/>
            <p:nvPr/>
          </p:nvSpPr>
          <p:spPr>
            <a:xfrm>
              <a:off x="1344" y="1248"/>
              <a:ext cx="288" cy="288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ea typeface="Arial" panose="020B0604020202020204" pitchFamily="34" charset="0"/>
              </a:endParaRPr>
            </a:p>
          </p:txBody>
        </p:sp>
        <p:sp>
          <p:nvSpPr>
            <p:cNvPr id="171056" name="Text Box 14"/>
            <p:cNvSpPr txBox="1"/>
            <p:nvPr/>
          </p:nvSpPr>
          <p:spPr>
            <a:xfrm>
              <a:off x="1392" y="1296"/>
              <a:ext cx="192" cy="231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cs typeface="Arial" panose="020B0604020202020204" pitchFamily="34" charset="0"/>
                </a:rPr>
                <a:t>E</a:t>
              </a:r>
              <a:endParaRPr lang="en-GB" altLang="en-US" sz="1800" dirty="0">
                <a:ea typeface="Arial" panose="020B0604020202020204" pitchFamily="34" charset="0"/>
              </a:endParaRPr>
            </a:p>
          </p:txBody>
        </p:sp>
      </p:grpSp>
      <p:grpSp>
        <p:nvGrpSpPr>
          <p:cNvPr id="171016" name="Group 15"/>
          <p:cNvGrpSpPr/>
          <p:nvPr/>
        </p:nvGrpSpPr>
        <p:grpSpPr>
          <a:xfrm>
            <a:off x="5105400" y="3900488"/>
            <a:ext cx="457200" cy="457200"/>
            <a:chOff x="1344" y="1248"/>
            <a:chExt cx="288" cy="288"/>
          </a:xfrm>
        </p:grpSpPr>
        <p:sp>
          <p:nvSpPr>
            <p:cNvPr id="171053" name="Oval 16"/>
            <p:cNvSpPr/>
            <p:nvPr/>
          </p:nvSpPr>
          <p:spPr>
            <a:xfrm>
              <a:off x="1344" y="1248"/>
              <a:ext cx="288" cy="288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ea typeface="Arial" panose="020B0604020202020204" pitchFamily="34" charset="0"/>
              </a:endParaRPr>
            </a:p>
          </p:txBody>
        </p:sp>
        <p:sp>
          <p:nvSpPr>
            <p:cNvPr id="171054" name="Text Box 17"/>
            <p:cNvSpPr txBox="1"/>
            <p:nvPr/>
          </p:nvSpPr>
          <p:spPr>
            <a:xfrm>
              <a:off x="1392" y="1296"/>
              <a:ext cx="192" cy="231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cs typeface="Arial" panose="020B0604020202020204" pitchFamily="34" charset="0"/>
                </a:rPr>
                <a:t>F</a:t>
              </a:r>
              <a:endParaRPr lang="en-GB" altLang="en-US" sz="1800" dirty="0">
                <a:ea typeface="Arial" panose="020B0604020202020204" pitchFamily="34" charset="0"/>
              </a:endParaRPr>
            </a:p>
          </p:txBody>
        </p:sp>
      </p:grpSp>
      <p:sp>
        <p:nvSpPr>
          <p:cNvPr id="171017" name="Line 18"/>
          <p:cNvSpPr/>
          <p:nvPr/>
        </p:nvSpPr>
        <p:spPr>
          <a:xfrm>
            <a:off x="4648200" y="3443288"/>
            <a:ext cx="609600" cy="457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1018" name="Text Box 19"/>
          <p:cNvSpPr txBox="1"/>
          <p:nvPr/>
        </p:nvSpPr>
        <p:spPr>
          <a:xfrm>
            <a:off x="4876800" y="3367088"/>
            <a:ext cx="609600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 dirty="0">
                <a:solidFill>
                  <a:schemeClr val="hlink"/>
                </a:solidFill>
                <a:cs typeface="Arial" panose="020B0604020202020204" pitchFamily="34" charset="0"/>
              </a:rPr>
              <a:t>99</a:t>
            </a:r>
            <a:endParaRPr lang="en-GB" altLang="en-US" sz="1800" b="1" dirty="0">
              <a:solidFill>
                <a:schemeClr val="hlink"/>
              </a:solidFill>
              <a:ea typeface="Arial" panose="020B0604020202020204" pitchFamily="34" charset="0"/>
            </a:endParaRPr>
          </a:p>
        </p:txBody>
      </p:sp>
      <p:grpSp>
        <p:nvGrpSpPr>
          <p:cNvPr id="171019" name="Group 20"/>
          <p:cNvGrpSpPr/>
          <p:nvPr/>
        </p:nvGrpSpPr>
        <p:grpSpPr>
          <a:xfrm>
            <a:off x="3581400" y="3900488"/>
            <a:ext cx="457200" cy="457200"/>
            <a:chOff x="1344" y="1248"/>
            <a:chExt cx="288" cy="288"/>
          </a:xfrm>
        </p:grpSpPr>
        <p:sp>
          <p:nvSpPr>
            <p:cNvPr id="171051" name="Oval 21"/>
            <p:cNvSpPr/>
            <p:nvPr/>
          </p:nvSpPr>
          <p:spPr>
            <a:xfrm>
              <a:off x="1344" y="1248"/>
              <a:ext cx="288" cy="288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ea typeface="Arial" panose="020B0604020202020204" pitchFamily="34" charset="0"/>
              </a:endParaRPr>
            </a:p>
          </p:txBody>
        </p:sp>
        <p:sp>
          <p:nvSpPr>
            <p:cNvPr id="171052" name="Text Box 22"/>
            <p:cNvSpPr txBox="1"/>
            <p:nvPr/>
          </p:nvSpPr>
          <p:spPr>
            <a:xfrm>
              <a:off x="1392" y="1296"/>
              <a:ext cx="192" cy="231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cs typeface="Arial" panose="020B0604020202020204" pitchFamily="34" charset="0"/>
                </a:rPr>
                <a:t>G</a:t>
              </a:r>
              <a:endParaRPr lang="en-GB" altLang="en-US" sz="1800" dirty="0">
                <a:ea typeface="Arial" panose="020B0604020202020204" pitchFamily="34" charset="0"/>
              </a:endParaRPr>
            </a:p>
          </p:txBody>
        </p:sp>
      </p:grpSp>
      <p:grpSp>
        <p:nvGrpSpPr>
          <p:cNvPr id="171020" name="Group 23"/>
          <p:cNvGrpSpPr/>
          <p:nvPr/>
        </p:nvGrpSpPr>
        <p:grpSpPr>
          <a:xfrm>
            <a:off x="2743200" y="4814888"/>
            <a:ext cx="457200" cy="457200"/>
            <a:chOff x="1344" y="1248"/>
            <a:chExt cx="288" cy="288"/>
          </a:xfrm>
        </p:grpSpPr>
        <p:sp>
          <p:nvSpPr>
            <p:cNvPr id="171049" name="Oval 24"/>
            <p:cNvSpPr/>
            <p:nvPr/>
          </p:nvSpPr>
          <p:spPr>
            <a:xfrm>
              <a:off x="1344" y="1248"/>
              <a:ext cx="288" cy="288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ea typeface="Arial" panose="020B0604020202020204" pitchFamily="34" charset="0"/>
              </a:endParaRPr>
            </a:p>
          </p:txBody>
        </p:sp>
        <p:sp>
          <p:nvSpPr>
            <p:cNvPr id="171050" name="Text Box 25"/>
            <p:cNvSpPr txBox="1"/>
            <p:nvPr/>
          </p:nvSpPr>
          <p:spPr>
            <a:xfrm>
              <a:off x="1392" y="1296"/>
              <a:ext cx="192" cy="23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cs typeface="Arial" panose="020B0604020202020204" pitchFamily="34" charset="0"/>
                </a:rPr>
                <a:t>H</a:t>
              </a:r>
              <a:endParaRPr lang="en-GB" altLang="en-US" sz="1800" dirty="0">
                <a:ea typeface="Arial" panose="020B0604020202020204" pitchFamily="34" charset="0"/>
              </a:endParaRPr>
            </a:p>
          </p:txBody>
        </p:sp>
      </p:grpSp>
      <p:sp>
        <p:nvSpPr>
          <p:cNvPr id="171021" name="Line 26"/>
          <p:cNvSpPr/>
          <p:nvPr/>
        </p:nvSpPr>
        <p:spPr>
          <a:xfrm flipH="1">
            <a:off x="3733800" y="3443288"/>
            <a:ext cx="914400" cy="457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1022" name="Line 27"/>
          <p:cNvSpPr/>
          <p:nvPr/>
        </p:nvSpPr>
        <p:spPr>
          <a:xfrm flipH="1">
            <a:off x="3048000" y="4357688"/>
            <a:ext cx="762000" cy="44291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1023" name="Text Box 28"/>
          <p:cNvSpPr txBox="1"/>
          <p:nvPr/>
        </p:nvSpPr>
        <p:spPr>
          <a:xfrm>
            <a:off x="3810000" y="3367088"/>
            <a:ext cx="609600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 dirty="0">
                <a:solidFill>
                  <a:schemeClr val="hlink"/>
                </a:solidFill>
                <a:cs typeface="Arial" panose="020B0604020202020204" pitchFamily="34" charset="0"/>
              </a:rPr>
              <a:t>80</a:t>
            </a:r>
            <a:endParaRPr lang="en-GB" altLang="en-US" sz="1800" b="1" dirty="0">
              <a:solidFill>
                <a:schemeClr val="hlink"/>
              </a:solidFill>
              <a:ea typeface="Arial" panose="020B0604020202020204" pitchFamily="34" charset="0"/>
            </a:endParaRPr>
          </a:p>
        </p:txBody>
      </p:sp>
      <p:sp>
        <p:nvSpPr>
          <p:cNvPr id="171024" name="Line 29"/>
          <p:cNvSpPr/>
          <p:nvPr/>
        </p:nvSpPr>
        <p:spPr>
          <a:xfrm>
            <a:off x="4572000" y="2300288"/>
            <a:ext cx="2362200" cy="67151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1025" name="Line 30"/>
          <p:cNvSpPr/>
          <p:nvPr/>
        </p:nvSpPr>
        <p:spPr>
          <a:xfrm>
            <a:off x="4572000" y="2300288"/>
            <a:ext cx="76200" cy="685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1026" name="Line 31"/>
          <p:cNvSpPr/>
          <p:nvPr/>
        </p:nvSpPr>
        <p:spPr>
          <a:xfrm flipH="1">
            <a:off x="2438400" y="2300288"/>
            <a:ext cx="2133600" cy="74771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1027" name="Text Box 32"/>
          <p:cNvSpPr txBox="1"/>
          <p:nvPr/>
        </p:nvSpPr>
        <p:spPr>
          <a:xfrm>
            <a:off x="4876800" y="1828800"/>
            <a:ext cx="12192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 dirty="0">
                <a:cs typeface="Arial" panose="020B0604020202020204" pitchFamily="34" charset="0"/>
              </a:rPr>
              <a:t>Start</a:t>
            </a:r>
            <a:endParaRPr lang="en-GB" altLang="en-US" sz="1800" b="1" dirty="0">
              <a:ea typeface="Arial" panose="020B0604020202020204" pitchFamily="34" charset="0"/>
            </a:endParaRPr>
          </a:p>
        </p:txBody>
      </p:sp>
      <p:sp>
        <p:nvSpPr>
          <p:cNvPr id="171028" name="Text Box 33"/>
          <p:cNvSpPr txBox="1"/>
          <p:nvPr/>
        </p:nvSpPr>
        <p:spPr>
          <a:xfrm>
            <a:off x="3429000" y="4495800"/>
            <a:ext cx="6096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 dirty="0">
                <a:solidFill>
                  <a:schemeClr val="hlink"/>
                </a:solidFill>
                <a:cs typeface="Arial" panose="020B0604020202020204" pitchFamily="34" charset="0"/>
              </a:rPr>
              <a:t>97</a:t>
            </a:r>
            <a:endParaRPr lang="en-GB" altLang="en-US" sz="1800" b="1" dirty="0">
              <a:solidFill>
                <a:schemeClr val="hlink"/>
              </a:solidFill>
              <a:ea typeface="Arial" panose="020B0604020202020204" pitchFamily="34" charset="0"/>
            </a:endParaRPr>
          </a:p>
        </p:txBody>
      </p:sp>
      <p:sp>
        <p:nvSpPr>
          <p:cNvPr id="171029" name="Text Box 34"/>
          <p:cNvSpPr txBox="1"/>
          <p:nvPr/>
        </p:nvSpPr>
        <p:spPr>
          <a:xfrm>
            <a:off x="5791200" y="2300288"/>
            <a:ext cx="609600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 dirty="0">
                <a:solidFill>
                  <a:schemeClr val="hlink"/>
                </a:solidFill>
                <a:cs typeface="Arial" panose="020B0604020202020204" pitchFamily="34" charset="0"/>
              </a:rPr>
              <a:t>75</a:t>
            </a:r>
            <a:endParaRPr lang="en-GB" altLang="en-US" sz="1800" b="1" dirty="0">
              <a:solidFill>
                <a:schemeClr val="hlink"/>
              </a:solidFill>
              <a:ea typeface="Arial" panose="020B0604020202020204" pitchFamily="34" charset="0"/>
            </a:endParaRPr>
          </a:p>
        </p:txBody>
      </p:sp>
      <p:sp>
        <p:nvSpPr>
          <p:cNvPr id="171030" name="Text Box 35"/>
          <p:cNvSpPr txBox="1"/>
          <p:nvPr/>
        </p:nvSpPr>
        <p:spPr>
          <a:xfrm>
            <a:off x="2819400" y="2300288"/>
            <a:ext cx="762000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 dirty="0">
                <a:solidFill>
                  <a:schemeClr val="hlink"/>
                </a:solidFill>
                <a:cs typeface="Arial" panose="020B0604020202020204" pitchFamily="34" charset="0"/>
              </a:rPr>
              <a:t>118</a:t>
            </a:r>
            <a:endParaRPr lang="en-GB" altLang="en-US" sz="1800" b="1" dirty="0">
              <a:solidFill>
                <a:schemeClr val="hlink"/>
              </a:solidFill>
              <a:ea typeface="Arial" panose="020B0604020202020204" pitchFamily="34" charset="0"/>
            </a:endParaRPr>
          </a:p>
        </p:txBody>
      </p:sp>
      <p:sp>
        <p:nvSpPr>
          <p:cNvPr id="171031" name="Text Box 36"/>
          <p:cNvSpPr txBox="1"/>
          <p:nvPr/>
        </p:nvSpPr>
        <p:spPr>
          <a:xfrm>
            <a:off x="4572000" y="2543175"/>
            <a:ext cx="7620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 dirty="0">
                <a:solidFill>
                  <a:schemeClr val="hlink"/>
                </a:solidFill>
                <a:cs typeface="Arial" panose="020B0604020202020204" pitchFamily="34" charset="0"/>
              </a:rPr>
              <a:t>140</a:t>
            </a:r>
            <a:endParaRPr lang="en-GB" altLang="en-US" sz="1800" b="1" dirty="0">
              <a:solidFill>
                <a:schemeClr val="hlink"/>
              </a:solidFill>
              <a:ea typeface="Arial" panose="020B0604020202020204" pitchFamily="34" charset="0"/>
            </a:endParaRPr>
          </a:p>
        </p:txBody>
      </p:sp>
      <p:sp>
        <p:nvSpPr>
          <p:cNvPr id="171032" name="Text Box 37"/>
          <p:cNvSpPr txBox="1"/>
          <p:nvPr/>
        </p:nvSpPr>
        <p:spPr>
          <a:xfrm>
            <a:off x="4876800" y="2986088"/>
            <a:ext cx="762000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dirty="0">
                <a:cs typeface="Arial" panose="020B0604020202020204" pitchFamily="34" charset="0"/>
              </a:rPr>
              <a:t>[393]</a:t>
            </a:r>
            <a:endParaRPr lang="en-GB" altLang="en-US" sz="1800" dirty="0">
              <a:ea typeface="Arial" panose="020B0604020202020204" pitchFamily="34" charset="0"/>
            </a:endParaRPr>
          </a:p>
        </p:txBody>
      </p:sp>
      <p:sp>
        <p:nvSpPr>
          <p:cNvPr id="171033" name="Text Box 38"/>
          <p:cNvSpPr txBox="1"/>
          <p:nvPr/>
        </p:nvSpPr>
        <p:spPr>
          <a:xfrm>
            <a:off x="7162800" y="2971800"/>
            <a:ext cx="7620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dirty="0">
                <a:cs typeface="Arial" panose="020B0604020202020204" pitchFamily="34" charset="0"/>
              </a:rPr>
              <a:t>[449]</a:t>
            </a:r>
            <a:endParaRPr lang="en-GB" altLang="en-US" sz="1800" dirty="0">
              <a:ea typeface="Arial" panose="020B0604020202020204" pitchFamily="34" charset="0"/>
            </a:endParaRPr>
          </a:p>
        </p:txBody>
      </p:sp>
      <p:sp>
        <p:nvSpPr>
          <p:cNvPr id="171034" name="Text Box 39"/>
          <p:cNvSpPr txBox="1"/>
          <p:nvPr/>
        </p:nvSpPr>
        <p:spPr>
          <a:xfrm>
            <a:off x="1447800" y="3124200"/>
            <a:ext cx="7620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dirty="0">
                <a:cs typeface="Arial" panose="020B0604020202020204" pitchFamily="34" charset="0"/>
              </a:rPr>
              <a:t>[447]</a:t>
            </a:r>
            <a:endParaRPr lang="en-GB" altLang="en-US" sz="1800" dirty="0">
              <a:ea typeface="Arial" panose="020B0604020202020204" pitchFamily="34" charset="0"/>
            </a:endParaRPr>
          </a:p>
        </p:txBody>
      </p:sp>
      <p:sp>
        <p:nvSpPr>
          <p:cNvPr id="171035" name="Text Box 40"/>
          <p:cNvSpPr txBox="1"/>
          <p:nvPr/>
        </p:nvSpPr>
        <p:spPr>
          <a:xfrm>
            <a:off x="5638800" y="3900488"/>
            <a:ext cx="762000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dirty="0">
                <a:cs typeface="Arial" panose="020B0604020202020204" pitchFamily="34" charset="0"/>
              </a:rPr>
              <a:t>[417]</a:t>
            </a:r>
            <a:endParaRPr lang="en-GB" altLang="en-US" sz="1800" dirty="0">
              <a:ea typeface="Arial" panose="020B0604020202020204" pitchFamily="34" charset="0"/>
            </a:endParaRPr>
          </a:p>
        </p:txBody>
      </p:sp>
      <p:sp>
        <p:nvSpPr>
          <p:cNvPr id="171036" name="Text Box 41"/>
          <p:cNvSpPr txBox="1"/>
          <p:nvPr/>
        </p:nvSpPr>
        <p:spPr>
          <a:xfrm>
            <a:off x="2819400" y="3976688"/>
            <a:ext cx="762000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dirty="0">
                <a:cs typeface="Arial" panose="020B0604020202020204" pitchFamily="34" charset="0"/>
              </a:rPr>
              <a:t>[413]</a:t>
            </a:r>
            <a:endParaRPr lang="en-GB" altLang="en-US" sz="1800" dirty="0">
              <a:ea typeface="Arial" panose="020B0604020202020204" pitchFamily="34" charset="0"/>
            </a:endParaRPr>
          </a:p>
        </p:txBody>
      </p:sp>
      <p:sp>
        <p:nvSpPr>
          <p:cNvPr id="171037" name="Text Box 42"/>
          <p:cNvSpPr txBox="1"/>
          <p:nvPr/>
        </p:nvSpPr>
        <p:spPr>
          <a:xfrm>
            <a:off x="2057400" y="4876800"/>
            <a:ext cx="7620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dirty="0">
                <a:cs typeface="Arial" panose="020B0604020202020204" pitchFamily="34" charset="0"/>
              </a:rPr>
              <a:t>[455]</a:t>
            </a:r>
            <a:endParaRPr lang="en-GB" altLang="en-US" sz="1800" dirty="0">
              <a:ea typeface="Arial" panose="020B0604020202020204" pitchFamily="34" charset="0"/>
            </a:endParaRPr>
          </a:p>
        </p:txBody>
      </p:sp>
      <p:sp>
        <p:nvSpPr>
          <p:cNvPr id="171038" name="Text Box 43"/>
          <p:cNvSpPr txBox="1"/>
          <p:nvPr/>
        </p:nvSpPr>
        <p:spPr>
          <a:xfrm>
            <a:off x="5105400" y="4876800"/>
            <a:ext cx="12192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b="1" dirty="0">
                <a:cs typeface="Arial" panose="020B0604020202020204" pitchFamily="34" charset="0"/>
              </a:rPr>
              <a:t>Goal</a:t>
            </a:r>
            <a:endParaRPr lang="en-GB" altLang="en-US" sz="1800" b="1" dirty="0">
              <a:ea typeface="Arial" panose="020B0604020202020204" pitchFamily="34" charset="0"/>
            </a:endParaRPr>
          </a:p>
        </p:txBody>
      </p:sp>
      <p:grpSp>
        <p:nvGrpSpPr>
          <p:cNvPr id="171039" name="Group 44"/>
          <p:cNvGrpSpPr/>
          <p:nvPr/>
        </p:nvGrpSpPr>
        <p:grpSpPr>
          <a:xfrm>
            <a:off x="5791200" y="4800600"/>
            <a:ext cx="457200" cy="457200"/>
            <a:chOff x="1344" y="1248"/>
            <a:chExt cx="288" cy="288"/>
          </a:xfrm>
        </p:grpSpPr>
        <p:sp>
          <p:nvSpPr>
            <p:cNvPr id="171047" name="Oval 45"/>
            <p:cNvSpPr/>
            <p:nvPr/>
          </p:nvSpPr>
          <p:spPr>
            <a:xfrm>
              <a:off x="1344" y="1248"/>
              <a:ext cx="288" cy="288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ea typeface="Arial" panose="020B0604020202020204" pitchFamily="34" charset="0"/>
              </a:endParaRPr>
            </a:p>
          </p:txBody>
        </p:sp>
        <p:sp>
          <p:nvSpPr>
            <p:cNvPr id="171048" name="Text Box 46"/>
            <p:cNvSpPr txBox="1"/>
            <p:nvPr/>
          </p:nvSpPr>
          <p:spPr>
            <a:xfrm>
              <a:off x="1392" y="1296"/>
              <a:ext cx="192" cy="231"/>
            </a:xfrm>
            <a:prstGeom prst="rect">
              <a:avLst/>
            </a:prstGeom>
            <a:solidFill>
              <a:schemeClr val="accent2"/>
            </a:solidFill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cs typeface="Arial" panose="020B0604020202020204" pitchFamily="34" charset="0"/>
                </a:rPr>
                <a:t>I</a:t>
              </a:r>
              <a:endParaRPr lang="en-GB" altLang="en-US" sz="1800" dirty="0">
                <a:ea typeface="Arial" panose="020B0604020202020204" pitchFamily="34" charset="0"/>
              </a:endParaRPr>
            </a:p>
          </p:txBody>
        </p:sp>
      </p:grpSp>
      <p:sp>
        <p:nvSpPr>
          <p:cNvPr id="171040" name="Line 47"/>
          <p:cNvSpPr/>
          <p:nvPr/>
        </p:nvSpPr>
        <p:spPr>
          <a:xfrm>
            <a:off x="5410200" y="4343400"/>
            <a:ext cx="609600" cy="457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1041" name="Text Box 48"/>
          <p:cNvSpPr txBox="1"/>
          <p:nvPr/>
        </p:nvSpPr>
        <p:spPr>
          <a:xfrm>
            <a:off x="6248400" y="4876800"/>
            <a:ext cx="7620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dirty="0">
                <a:cs typeface="Arial" panose="020B0604020202020204" pitchFamily="34" charset="0"/>
              </a:rPr>
              <a:t>[450]</a:t>
            </a:r>
            <a:endParaRPr lang="en-GB" altLang="en-US" sz="1800" dirty="0">
              <a:ea typeface="Arial" panose="020B0604020202020204" pitchFamily="34" charset="0"/>
            </a:endParaRPr>
          </a:p>
        </p:txBody>
      </p:sp>
      <p:grpSp>
        <p:nvGrpSpPr>
          <p:cNvPr id="171042" name="Group 49"/>
          <p:cNvGrpSpPr/>
          <p:nvPr/>
        </p:nvGrpSpPr>
        <p:grpSpPr>
          <a:xfrm>
            <a:off x="1371600" y="3962400"/>
            <a:ext cx="457200" cy="457200"/>
            <a:chOff x="1344" y="1248"/>
            <a:chExt cx="288" cy="288"/>
          </a:xfrm>
        </p:grpSpPr>
        <p:sp>
          <p:nvSpPr>
            <p:cNvPr id="171045" name="Oval 50"/>
            <p:cNvSpPr/>
            <p:nvPr/>
          </p:nvSpPr>
          <p:spPr>
            <a:xfrm>
              <a:off x="1344" y="1248"/>
              <a:ext cx="288" cy="288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ea typeface="Arial" panose="020B0604020202020204" pitchFamily="34" charset="0"/>
              </a:endParaRPr>
            </a:p>
          </p:txBody>
        </p:sp>
        <p:sp>
          <p:nvSpPr>
            <p:cNvPr id="171046" name="Text Box 51"/>
            <p:cNvSpPr txBox="1"/>
            <p:nvPr/>
          </p:nvSpPr>
          <p:spPr>
            <a:xfrm>
              <a:off x="1392" y="1296"/>
              <a:ext cx="192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cs typeface="Arial" panose="020B0604020202020204" pitchFamily="34" charset="0"/>
                </a:rPr>
                <a:t>D</a:t>
              </a:r>
              <a:endParaRPr lang="en-GB" altLang="en-US" sz="1800" dirty="0">
                <a:ea typeface="Arial" panose="020B0604020202020204" pitchFamily="34" charset="0"/>
              </a:endParaRPr>
            </a:p>
          </p:txBody>
        </p:sp>
      </p:grpSp>
      <p:sp>
        <p:nvSpPr>
          <p:cNvPr id="171043" name="Line 52"/>
          <p:cNvSpPr/>
          <p:nvPr/>
        </p:nvSpPr>
        <p:spPr>
          <a:xfrm flipH="1">
            <a:off x="1524000" y="3505200"/>
            <a:ext cx="914400" cy="457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1044" name="Text Box 53"/>
          <p:cNvSpPr txBox="1"/>
          <p:nvPr/>
        </p:nvSpPr>
        <p:spPr>
          <a:xfrm>
            <a:off x="685800" y="3976688"/>
            <a:ext cx="762000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dirty="0">
                <a:cs typeface="Arial" panose="020B0604020202020204" pitchFamily="34" charset="0"/>
              </a:rPr>
              <a:t>[473]</a:t>
            </a:r>
            <a:endParaRPr lang="en-GB" altLang="en-US" sz="1800" dirty="0"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3560" y="-147002"/>
            <a:ext cx="6738620" cy="1365250"/>
          </a:xfrm>
          <a:prstGeom prst="rect">
            <a:avLst/>
          </a:prstGeom>
        </p:spPr>
        <p:txBody>
          <a:bodyPr vert="horz" wrap="square" lIns="0" tIns="1174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Example:</a:t>
            </a:r>
            <a:r>
              <a:rPr spc="135" dirty="0"/>
              <a:t> </a:t>
            </a:r>
            <a:r>
              <a:rPr spc="-25" dirty="0"/>
              <a:t>Travelling</a:t>
            </a:r>
            <a:r>
              <a:rPr spc="-55" dirty="0"/>
              <a:t> </a:t>
            </a:r>
            <a:r>
              <a:rPr spc="-5" dirty="0"/>
              <a:t>in</a:t>
            </a:r>
            <a:r>
              <a:rPr spc="-10" dirty="0"/>
              <a:t> </a:t>
            </a:r>
            <a:r>
              <a:rPr dirty="0"/>
              <a:t>Romania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74865" y="1195497"/>
            <a:ext cx="4259828" cy="2328545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spc="-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Scenario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120000"/>
              </a:lnSpc>
              <a:spcBef>
                <a:spcPts val="1235"/>
              </a:spcBef>
            </a:pPr>
            <a:r>
              <a:rPr sz="1710" b="1" spc="5" dirty="0">
                <a:latin typeface="Arial" panose="020B0604020202020204"/>
                <a:cs typeface="Arial" panose="020B0604020202020204"/>
              </a:rPr>
              <a:t>On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holiday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in Romania; currently in Arad </a:t>
            </a:r>
            <a:r>
              <a:rPr sz="1710" b="1" spc="-50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Flight</a:t>
            </a:r>
            <a:r>
              <a:rPr sz="1710" b="1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leaves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tomorrow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from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Bucharest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endParaRPr sz="194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1710" b="1" spc="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Goal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1710" b="1" dirty="0">
                <a:latin typeface="Arial" panose="020B0604020202020204"/>
                <a:cs typeface="Arial" panose="020B0604020202020204"/>
              </a:rPr>
              <a:t>Be</a:t>
            </a:r>
            <a:r>
              <a:rPr sz="1710" b="1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in</a:t>
            </a:r>
            <a:r>
              <a:rPr sz="171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Bucharest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ransition>
    <p:cut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1618" name="Picture 1116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0200" y="1200150"/>
            <a:ext cx="5943600" cy="47327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2642" name="Picture 1126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4450" y="1314450"/>
            <a:ext cx="6515100" cy="4541044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3560" y="-147002"/>
            <a:ext cx="6718300" cy="1365250"/>
          </a:xfrm>
          <a:prstGeom prst="rect">
            <a:avLst/>
          </a:prstGeom>
        </p:spPr>
        <p:txBody>
          <a:bodyPr vert="horz" wrap="square" lIns="0" tIns="1174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Example:</a:t>
            </a:r>
            <a:r>
              <a:rPr spc="135" dirty="0"/>
              <a:t> </a:t>
            </a:r>
            <a:r>
              <a:rPr spc="-25" dirty="0"/>
              <a:t>Travelling</a:t>
            </a:r>
            <a:r>
              <a:rPr spc="-55" dirty="0"/>
              <a:t> </a:t>
            </a:r>
            <a:r>
              <a:rPr spc="-5" dirty="0"/>
              <a:t>in</a:t>
            </a:r>
            <a:r>
              <a:rPr spc="-10" dirty="0"/>
              <a:t> </a:t>
            </a:r>
            <a:r>
              <a:rPr dirty="0"/>
              <a:t>Romania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74865" y="1195497"/>
            <a:ext cx="4259828" cy="391033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spc="-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Scenario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120000"/>
              </a:lnSpc>
              <a:spcBef>
                <a:spcPts val="1235"/>
              </a:spcBef>
            </a:pPr>
            <a:r>
              <a:rPr sz="1710" b="1" spc="5" dirty="0">
                <a:latin typeface="Arial" panose="020B0604020202020204"/>
                <a:cs typeface="Arial" panose="020B0604020202020204"/>
              </a:rPr>
              <a:t>On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holiday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in Romania; currently in Arad </a:t>
            </a:r>
            <a:r>
              <a:rPr sz="1710" b="1" spc="-50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Flight</a:t>
            </a:r>
            <a:r>
              <a:rPr sz="1710" b="1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leaves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tomorrow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from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Bucharest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endParaRPr sz="194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1710" b="1" spc="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Goal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1710" b="1" dirty="0">
                <a:latin typeface="Arial" panose="020B0604020202020204"/>
                <a:cs typeface="Arial" panose="020B0604020202020204"/>
              </a:rPr>
              <a:t>Be</a:t>
            </a:r>
            <a:r>
              <a:rPr sz="1710" b="1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in</a:t>
            </a:r>
            <a:r>
              <a:rPr sz="171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Bucharest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endParaRPr sz="194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1710" b="1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Formulate</a:t>
            </a:r>
            <a:r>
              <a:rPr sz="1710" b="1" spc="-6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problem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1710" b="1" i="1" spc="-5" dirty="0">
                <a:latin typeface="Arial" panose="020B0604020202020204"/>
                <a:cs typeface="Arial" panose="020B0604020202020204"/>
              </a:rPr>
              <a:t>States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:</a:t>
            </a:r>
            <a:r>
              <a:rPr sz="1710" b="1" spc="1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various</a:t>
            </a:r>
            <a:r>
              <a:rPr sz="1710" b="1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cities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710" b="1" i="1" dirty="0">
                <a:latin typeface="Arial" panose="020B0604020202020204"/>
                <a:cs typeface="Arial" panose="020B0604020202020204"/>
              </a:rPr>
              <a:t>Actions</a:t>
            </a:r>
            <a:r>
              <a:rPr sz="1710" b="1" dirty="0">
                <a:latin typeface="Arial" panose="020B0604020202020204"/>
                <a:cs typeface="Arial" panose="020B0604020202020204"/>
              </a:rPr>
              <a:t>:</a:t>
            </a:r>
            <a:r>
              <a:rPr sz="1710" b="1" spc="9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drive</a:t>
            </a:r>
            <a:r>
              <a:rPr sz="1710" b="1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between</a:t>
            </a:r>
            <a:r>
              <a:rPr sz="1710" b="1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cities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3560" y="253365"/>
            <a:ext cx="7449185" cy="565150"/>
          </a:xfrm>
          <a:prstGeom prst="rect">
            <a:avLst/>
          </a:prstGeom>
        </p:spPr>
        <p:txBody>
          <a:bodyPr vert="horz" wrap="square" lIns="0" tIns="1174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Example:</a:t>
            </a:r>
            <a:r>
              <a:rPr spc="135" dirty="0"/>
              <a:t> </a:t>
            </a:r>
            <a:r>
              <a:rPr spc="-25" dirty="0"/>
              <a:t>Travelling</a:t>
            </a:r>
            <a:r>
              <a:rPr spc="-55" dirty="0"/>
              <a:t> </a:t>
            </a:r>
            <a:r>
              <a:rPr spc="-5" dirty="0"/>
              <a:t>in</a:t>
            </a:r>
            <a:r>
              <a:rPr spc="-10" dirty="0"/>
              <a:t> </a:t>
            </a:r>
            <a:r>
              <a:rPr dirty="0"/>
              <a:t>Romania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74675" y="1195705"/>
            <a:ext cx="7590790" cy="549402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spc="-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Scenario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120000"/>
              </a:lnSpc>
              <a:spcBef>
                <a:spcPts val="1235"/>
              </a:spcBef>
            </a:pPr>
            <a:r>
              <a:rPr sz="1710" b="1" spc="5" dirty="0">
                <a:latin typeface="Arial" panose="020B0604020202020204"/>
                <a:cs typeface="Arial" panose="020B0604020202020204"/>
              </a:rPr>
              <a:t>On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holiday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in Romania; currently in Arad </a:t>
            </a:r>
            <a:r>
              <a:rPr sz="1710" b="1" spc="-50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Flight</a:t>
            </a:r>
            <a:r>
              <a:rPr sz="1710" b="1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leaves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tomorrow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from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Bucharest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endParaRPr sz="194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1710" b="1" spc="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Goal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1710" b="1" dirty="0">
                <a:latin typeface="Arial" panose="020B0604020202020204"/>
                <a:cs typeface="Arial" panose="020B0604020202020204"/>
              </a:rPr>
              <a:t>Be</a:t>
            </a:r>
            <a:r>
              <a:rPr sz="1710" b="1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in</a:t>
            </a:r>
            <a:r>
              <a:rPr sz="171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Bucharest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endParaRPr sz="194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1710" b="1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Formulate</a:t>
            </a:r>
            <a:r>
              <a:rPr sz="1710" b="1" spc="-6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problem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1710" b="1" i="1" spc="-5" dirty="0">
                <a:latin typeface="Arial" panose="020B0604020202020204"/>
                <a:cs typeface="Arial" panose="020B0604020202020204"/>
              </a:rPr>
              <a:t>States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:</a:t>
            </a:r>
            <a:r>
              <a:rPr sz="1710" b="1" spc="1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various</a:t>
            </a:r>
            <a:r>
              <a:rPr sz="1710" b="1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cities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710" b="1" i="1" dirty="0">
                <a:latin typeface="Arial" panose="020B0604020202020204"/>
                <a:cs typeface="Arial" panose="020B0604020202020204"/>
              </a:rPr>
              <a:t>Actions</a:t>
            </a:r>
            <a:r>
              <a:rPr sz="1710" b="1" dirty="0">
                <a:latin typeface="Arial" panose="020B0604020202020204"/>
                <a:cs typeface="Arial" panose="020B0604020202020204"/>
              </a:rPr>
              <a:t>:</a:t>
            </a:r>
            <a:r>
              <a:rPr sz="1710" b="1" spc="9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drive</a:t>
            </a:r>
            <a:r>
              <a:rPr sz="1710" b="1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between</a:t>
            </a:r>
            <a:r>
              <a:rPr sz="1710" b="1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cities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endParaRPr sz="194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1710" b="1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Solution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1710" b="1" dirty="0">
                <a:latin typeface="Arial" panose="020B0604020202020204"/>
                <a:cs typeface="Arial" panose="020B0604020202020204"/>
              </a:rPr>
              <a:t>Appropriate</a:t>
            </a:r>
            <a:r>
              <a:rPr sz="1710" b="1" spc="-5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sequence</a:t>
            </a:r>
            <a:r>
              <a:rPr sz="1710" b="1" spc="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of</a:t>
            </a:r>
            <a:r>
              <a:rPr sz="1710" b="1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cities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1710" b="1" spc="5" dirty="0">
                <a:latin typeface="Arial" panose="020B0604020202020204"/>
                <a:cs typeface="Arial" panose="020B0604020202020204"/>
              </a:rPr>
              <a:t>e.g.:</a:t>
            </a:r>
            <a:r>
              <a:rPr sz="1710" b="1" spc="114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Arad,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Sibiu,</a:t>
            </a:r>
            <a:r>
              <a:rPr sz="1710" b="1" spc="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Fagaras,</a:t>
            </a:r>
            <a:r>
              <a:rPr sz="1710" b="1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Bucharest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3560" y="191135"/>
            <a:ext cx="7265670" cy="688340"/>
          </a:xfrm>
          <a:prstGeom prst="rect">
            <a:avLst/>
          </a:prstGeom>
        </p:spPr>
        <p:txBody>
          <a:bodyPr vert="horz" wrap="square" lIns="0" tIns="1174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Problem</a:t>
            </a:r>
            <a:r>
              <a:rPr spc="-100" dirty="0"/>
              <a:t> </a:t>
            </a:r>
            <a:r>
              <a:rPr spc="-10" dirty="0"/>
              <a:t>types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74865" y="1195497"/>
            <a:ext cx="2174832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spc="-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Single-state </a:t>
            </a:r>
            <a:r>
              <a:rPr sz="1710" b="1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problem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58782" y="1653480"/>
            <a:ext cx="2506576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dirty="0">
                <a:latin typeface="Arial" panose="020B0604020202020204"/>
                <a:cs typeface="Arial" panose="020B0604020202020204"/>
              </a:rPr>
              <a:t>(at</a:t>
            </a:r>
            <a:r>
              <a:rPr sz="171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least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the</a:t>
            </a:r>
            <a:r>
              <a:rPr sz="171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initial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state)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0910" y="1602696"/>
            <a:ext cx="1631124" cy="1285240"/>
          </a:xfrm>
          <a:prstGeom prst="rect">
            <a:avLst/>
          </a:prstGeom>
        </p:spPr>
        <p:txBody>
          <a:bodyPr vert="horz" wrap="square" lIns="0" tIns="63413" rIns="0" bIns="0" rtlCol="0">
            <a:spAutoFit/>
          </a:bodyPr>
          <a:lstStyle/>
          <a:p>
            <a:pPr marL="274320" indent="-262255">
              <a:lnSpc>
                <a:spcPct val="100000"/>
              </a:lnSpc>
              <a:spcBef>
                <a:spcPts val="540"/>
              </a:spcBef>
              <a:buChar char="–"/>
              <a:tabLst>
                <a:tab pos="274320" algn="l"/>
                <a:tab pos="274955" algn="l"/>
              </a:tabLst>
            </a:pPr>
            <a:r>
              <a:rPr sz="1710" b="1" spc="-5" dirty="0">
                <a:latin typeface="Arial" panose="020B0604020202020204"/>
                <a:cs typeface="Arial" panose="020B0604020202020204"/>
              </a:rPr>
              <a:t>observable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274320" indent="-262255">
              <a:lnSpc>
                <a:spcPct val="100000"/>
              </a:lnSpc>
              <a:spcBef>
                <a:spcPts val="445"/>
              </a:spcBef>
              <a:buChar char="–"/>
              <a:tabLst>
                <a:tab pos="274320" algn="l"/>
                <a:tab pos="274955" algn="l"/>
              </a:tabLst>
            </a:pPr>
            <a:r>
              <a:rPr sz="1710" b="1" dirty="0">
                <a:latin typeface="Arial" panose="020B0604020202020204"/>
                <a:cs typeface="Arial" panose="020B0604020202020204"/>
              </a:rPr>
              <a:t>deterministic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274320" indent="-262255">
              <a:lnSpc>
                <a:spcPct val="100000"/>
              </a:lnSpc>
              <a:spcBef>
                <a:spcPts val="445"/>
              </a:spcBef>
              <a:buChar char="–"/>
              <a:tabLst>
                <a:tab pos="274320" algn="l"/>
                <a:tab pos="274955" algn="l"/>
              </a:tabLst>
            </a:pPr>
            <a:r>
              <a:rPr sz="1710" b="1" spc="-5" dirty="0">
                <a:latin typeface="Arial" panose="020B0604020202020204"/>
                <a:cs typeface="Arial" panose="020B0604020202020204"/>
              </a:rPr>
              <a:t>static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274320" indent="-262255">
              <a:lnSpc>
                <a:spcPct val="100000"/>
              </a:lnSpc>
              <a:spcBef>
                <a:spcPts val="445"/>
              </a:spcBef>
              <a:buChar char="–"/>
              <a:tabLst>
                <a:tab pos="274320" algn="l"/>
                <a:tab pos="274955" algn="l"/>
              </a:tabLst>
            </a:pPr>
            <a:r>
              <a:rPr sz="1710" b="1" dirty="0">
                <a:latin typeface="Arial" panose="020B0604020202020204"/>
                <a:cs typeface="Arial" panose="020B0604020202020204"/>
              </a:rPr>
              <a:t>discrete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4865" y="3340266"/>
            <a:ext cx="2345107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spc="-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Multiple-state</a:t>
            </a:r>
            <a:r>
              <a:rPr sz="1710" b="1" spc="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problem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0906" y="3747465"/>
            <a:ext cx="2311639" cy="1285240"/>
          </a:xfrm>
          <a:prstGeom prst="rect">
            <a:avLst/>
          </a:prstGeom>
        </p:spPr>
        <p:txBody>
          <a:bodyPr vert="horz" wrap="square" lIns="0" tIns="63413" rIns="0" bIns="0" rtlCol="0">
            <a:spAutoFit/>
          </a:bodyPr>
          <a:lstStyle/>
          <a:p>
            <a:pPr marL="274320" indent="-262255">
              <a:lnSpc>
                <a:spcPct val="100000"/>
              </a:lnSpc>
              <a:spcBef>
                <a:spcPts val="540"/>
              </a:spcBef>
              <a:buChar char="–"/>
              <a:tabLst>
                <a:tab pos="274320" algn="l"/>
                <a:tab pos="274955" algn="l"/>
              </a:tabLst>
            </a:pPr>
            <a:r>
              <a:rPr sz="1710" b="1" dirty="0">
                <a:latin typeface="Arial" panose="020B0604020202020204"/>
                <a:cs typeface="Arial" panose="020B0604020202020204"/>
              </a:rPr>
              <a:t>partially</a:t>
            </a:r>
            <a:r>
              <a:rPr sz="1710" b="1" spc="-5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observable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274320" indent="-262255">
              <a:lnSpc>
                <a:spcPct val="100000"/>
              </a:lnSpc>
              <a:spcBef>
                <a:spcPts val="445"/>
              </a:spcBef>
              <a:buChar char="–"/>
              <a:tabLst>
                <a:tab pos="274320" algn="l"/>
                <a:tab pos="274955" algn="l"/>
              </a:tabLst>
            </a:pPr>
            <a:r>
              <a:rPr sz="1710" b="1" dirty="0">
                <a:latin typeface="Arial" panose="020B0604020202020204"/>
                <a:cs typeface="Arial" panose="020B0604020202020204"/>
              </a:rPr>
              <a:t>deterministic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274320" indent="-262255">
              <a:lnSpc>
                <a:spcPct val="100000"/>
              </a:lnSpc>
              <a:spcBef>
                <a:spcPts val="445"/>
              </a:spcBef>
              <a:buChar char="–"/>
              <a:tabLst>
                <a:tab pos="274320" algn="l"/>
                <a:tab pos="274955" algn="l"/>
              </a:tabLst>
            </a:pPr>
            <a:r>
              <a:rPr sz="1710" b="1" spc="-5" dirty="0">
                <a:latin typeface="Arial" panose="020B0604020202020204"/>
                <a:cs typeface="Arial" panose="020B0604020202020204"/>
              </a:rPr>
              <a:t>static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274320" indent="-262255">
              <a:lnSpc>
                <a:spcPct val="100000"/>
              </a:lnSpc>
              <a:spcBef>
                <a:spcPts val="445"/>
              </a:spcBef>
              <a:buChar char="–"/>
              <a:tabLst>
                <a:tab pos="274320" algn="l"/>
                <a:tab pos="274955" algn="l"/>
              </a:tabLst>
            </a:pPr>
            <a:r>
              <a:rPr sz="1710" b="1" dirty="0">
                <a:latin typeface="Arial" panose="020B0604020202020204"/>
                <a:cs typeface="Arial" panose="020B0604020202020204"/>
              </a:rPr>
              <a:t>discrete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56736" y="3798249"/>
            <a:ext cx="2915824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dirty="0">
                <a:latin typeface="Arial" panose="020B0604020202020204"/>
                <a:cs typeface="Arial" panose="020B0604020202020204"/>
              </a:rPr>
              <a:t>(initial</a:t>
            </a:r>
            <a:r>
              <a:rPr sz="1710" b="1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state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not</a:t>
            </a:r>
            <a:r>
              <a:rPr sz="1710" b="1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observable)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4865" y="5485035"/>
            <a:ext cx="2259969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Contingency</a:t>
            </a:r>
            <a:r>
              <a:rPr sz="1710" b="1" spc="-5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problem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0906" y="5895051"/>
            <a:ext cx="2311639" cy="642620"/>
          </a:xfrm>
          <a:prstGeom prst="rect">
            <a:avLst/>
          </a:prstGeom>
        </p:spPr>
        <p:txBody>
          <a:bodyPr vert="horz" wrap="square" lIns="0" tIns="62238" rIns="0" bIns="0" rtlCol="0">
            <a:spAutoFit/>
          </a:bodyPr>
          <a:lstStyle/>
          <a:p>
            <a:pPr marL="274320" indent="-262255">
              <a:lnSpc>
                <a:spcPct val="100000"/>
              </a:lnSpc>
              <a:spcBef>
                <a:spcPts val="530"/>
              </a:spcBef>
              <a:buChar char="–"/>
              <a:tabLst>
                <a:tab pos="274320" algn="l"/>
                <a:tab pos="274955" algn="l"/>
              </a:tabLst>
            </a:pPr>
            <a:r>
              <a:rPr sz="1710" b="1" dirty="0">
                <a:latin typeface="Arial" panose="020B0604020202020204"/>
                <a:cs typeface="Arial" panose="020B0604020202020204"/>
              </a:rPr>
              <a:t>partially</a:t>
            </a:r>
            <a:r>
              <a:rPr sz="1710" b="1" spc="-5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observable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274320" indent="-262255">
              <a:lnSpc>
                <a:spcPct val="100000"/>
              </a:lnSpc>
              <a:spcBef>
                <a:spcPts val="430"/>
              </a:spcBef>
              <a:buChar char="–"/>
              <a:tabLst>
                <a:tab pos="274320" algn="l"/>
                <a:tab pos="274955" algn="l"/>
              </a:tabLst>
            </a:pPr>
            <a:r>
              <a:rPr sz="1710" b="1" dirty="0">
                <a:latin typeface="Arial" panose="020B0604020202020204"/>
                <a:cs typeface="Arial" panose="020B0604020202020204"/>
              </a:rPr>
              <a:t>non-deterministic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56736" y="5944427"/>
            <a:ext cx="2915824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dirty="0">
                <a:latin typeface="Arial" panose="020B0604020202020204"/>
                <a:cs typeface="Arial" panose="020B0604020202020204"/>
              </a:rPr>
              <a:t>(initial</a:t>
            </a:r>
            <a:r>
              <a:rPr sz="1710" b="1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state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not</a:t>
            </a:r>
            <a:r>
              <a:rPr sz="1710" b="1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observable)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3864" y="-486023"/>
            <a:ext cx="3824156" cy="2042795"/>
          </a:xfrm>
          <a:prstGeom prst="rect">
            <a:avLst/>
          </a:prstGeom>
        </p:spPr>
        <p:txBody>
          <a:bodyPr vert="horz" wrap="square" lIns="0" tIns="1174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Example:</a:t>
            </a:r>
            <a:r>
              <a:rPr spc="65" dirty="0"/>
              <a:t> </a:t>
            </a:r>
            <a:r>
              <a:rPr spc="-15" dirty="0"/>
              <a:t>Vacuum-cleaner</a:t>
            </a:r>
            <a:endParaRPr spc="-15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241101" y="1322794"/>
            <a:ext cx="4948130" cy="231300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647520" y="1248799"/>
            <a:ext cx="91597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R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596284" y="6577499"/>
            <a:ext cx="2389731" cy="144780"/>
          </a:xfrm>
          <a:prstGeom prst="rect">
            <a:avLst/>
          </a:prstGeom>
        </p:spPr>
        <p:txBody>
          <a:bodyPr vert="horz" wrap="square" lIns="0" tIns="234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830" dirty="0">
                <a:latin typeface="Arial MT"/>
                <a:cs typeface="Arial MT"/>
              </a:rPr>
              <a:t>B. </a:t>
            </a:r>
            <a:r>
              <a:rPr sz="830" spc="10" dirty="0">
                <a:latin typeface="Arial MT"/>
                <a:cs typeface="Arial MT"/>
              </a:rPr>
              <a:t>Beckert:</a:t>
            </a:r>
            <a:r>
              <a:rPr sz="830" spc="65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Einführung </a:t>
            </a:r>
            <a:r>
              <a:rPr sz="830" spc="5" dirty="0">
                <a:latin typeface="Arial MT"/>
                <a:cs typeface="Arial MT"/>
              </a:rPr>
              <a:t>in</a:t>
            </a:r>
            <a:r>
              <a:rPr sz="830" spc="-10" dirty="0">
                <a:latin typeface="Arial MT"/>
                <a:cs typeface="Arial MT"/>
              </a:rPr>
              <a:t> </a:t>
            </a:r>
            <a:r>
              <a:rPr sz="830" spc="5" dirty="0">
                <a:latin typeface="Arial MT"/>
                <a:cs typeface="Arial MT"/>
              </a:rPr>
              <a:t>die</a:t>
            </a:r>
            <a:r>
              <a:rPr sz="830" spc="10" dirty="0">
                <a:latin typeface="Arial MT"/>
                <a:cs typeface="Arial MT"/>
              </a:rPr>
              <a:t> KI</a:t>
            </a:r>
            <a:r>
              <a:rPr sz="830" spc="5" dirty="0">
                <a:latin typeface="Arial MT"/>
                <a:cs typeface="Arial MT"/>
              </a:rPr>
              <a:t> / </a:t>
            </a:r>
            <a:r>
              <a:rPr sz="830" spc="10" dirty="0">
                <a:latin typeface="Arial MT"/>
                <a:cs typeface="Arial MT"/>
              </a:rPr>
              <a:t>KI</a:t>
            </a:r>
            <a:r>
              <a:rPr sz="830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für</a:t>
            </a:r>
            <a:r>
              <a:rPr sz="830" spc="-5" dirty="0">
                <a:latin typeface="Arial MT"/>
                <a:cs typeface="Arial MT"/>
              </a:rPr>
              <a:t> </a:t>
            </a:r>
            <a:r>
              <a:rPr sz="830" spc="15" dirty="0">
                <a:latin typeface="Arial MT"/>
                <a:cs typeface="Arial MT"/>
              </a:rPr>
              <a:t>IM</a:t>
            </a:r>
            <a:r>
              <a:rPr sz="830" spc="5" dirty="0">
                <a:latin typeface="Arial MT"/>
                <a:cs typeface="Arial MT"/>
              </a:rPr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925" b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p.13</a:t>
            </a:r>
            <a:endParaRPr sz="925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47520" y="1623699"/>
            <a:ext cx="81028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L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90605" y="1817843"/>
            <a:ext cx="86312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S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31210" y="1824538"/>
            <a:ext cx="86312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S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11941" y="2641285"/>
            <a:ext cx="86312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S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36641" y="2641285"/>
            <a:ext cx="86312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S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08587" y="2105713"/>
            <a:ext cx="91597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R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08587" y="2480613"/>
            <a:ext cx="81028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L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86442" y="2105713"/>
            <a:ext cx="91597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R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86442" y="2480613"/>
            <a:ext cx="81028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L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47514" y="2962628"/>
            <a:ext cx="91597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R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47514" y="3337528"/>
            <a:ext cx="81028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L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73014" y="2748399"/>
            <a:ext cx="86312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S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83090" y="3605320"/>
            <a:ext cx="86312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S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11938" y="3605320"/>
            <a:ext cx="86312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S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522020" y="2748398"/>
            <a:ext cx="86312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S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469259" y="1382694"/>
            <a:ext cx="81028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L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469259" y="3096525"/>
            <a:ext cx="81028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L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808190" y="2239615"/>
            <a:ext cx="81028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L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30328" y="2239615"/>
            <a:ext cx="81028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L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229686" y="2239615"/>
            <a:ext cx="91597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R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890755" y="3096525"/>
            <a:ext cx="91597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R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890755" y="1382694"/>
            <a:ext cx="91597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R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551825" y="2239615"/>
            <a:ext cx="91597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R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74865" y="4261869"/>
            <a:ext cx="997581" cy="19392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States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211000"/>
              </a:lnSpc>
            </a:pPr>
            <a:r>
              <a:rPr sz="1710" b="1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Actions </a:t>
            </a:r>
            <a:r>
              <a:rPr sz="1710" b="1" spc="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Goal </a:t>
            </a:r>
            <a:r>
              <a:rPr sz="1710" b="1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test </a:t>
            </a:r>
            <a:r>
              <a:rPr sz="1710" b="1" spc="-5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spc="-1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Path</a:t>
            </a:r>
            <a:r>
              <a:rPr sz="1710" b="1" spc="-7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cost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3560" y="253048"/>
            <a:ext cx="6327140" cy="565150"/>
          </a:xfrm>
          <a:prstGeom prst="rect">
            <a:avLst/>
          </a:prstGeom>
        </p:spPr>
        <p:txBody>
          <a:bodyPr vert="horz" wrap="square" lIns="0" tIns="1174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Example:</a:t>
            </a:r>
            <a:r>
              <a:rPr spc="75" dirty="0"/>
              <a:t> </a:t>
            </a:r>
            <a:r>
              <a:rPr spc="-15" dirty="0"/>
              <a:t>Vacuum-cleaner</a:t>
            </a:r>
            <a:endParaRPr spc="-15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241101" y="1322794"/>
            <a:ext cx="4948130" cy="231300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647520" y="1248799"/>
            <a:ext cx="91597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R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596284" y="6577499"/>
            <a:ext cx="2389731" cy="144780"/>
          </a:xfrm>
          <a:prstGeom prst="rect">
            <a:avLst/>
          </a:prstGeom>
        </p:spPr>
        <p:txBody>
          <a:bodyPr vert="horz" wrap="square" lIns="0" tIns="234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830" dirty="0">
                <a:latin typeface="Arial MT"/>
                <a:cs typeface="Arial MT"/>
              </a:rPr>
              <a:t>B. </a:t>
            </a:r>
            <a:r>
              <a:rPr sz="830" spc="10" dirty="0">
                <a:latin typeface="Arial MT"/>
                <a:cs typeface="Arial MT"/>
              </a:rPr>
              <a:t>Beckert:</a:t>
            </a:r>
            <a:r>
              <a:rPr sz="830" spc="65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Einführung </a:t>
            </a:r>
            <a:r>
              <a:rPr sz="830" spc="5" dirty="0">
                <a:latin typeface="Arial MT"/>
                <a:cs typeface="Arial MT"/>
              </a:rPr>
              <a:t>in</a:t>
            </a:r>
            <a:r>
              <a:rPr sz="830" spc="-10" dirty="0">
                <a:latin typeface="Arial MT"/>
                <a:cs typeface="Arial MT"/>
              </a:rPr>
              <a:t> </a:t>
            </a:r>
            <a:r>
              <a:rPr sz="830" spc="5" dirty="0">
                <a:latin typeface="Arial MT"/>
                <a:cs typeface="Arial MT"/>
              </a:rPr>
              <a:t>die</a:t>
            </a:r>
            <a:r>
              <a:rPr sz="830" spc="10" dirty="0">
                <a:latin typeface="Arial MT"/>
                <a:cs typeface="Arial MT"/>
              </a:rPr>
              <a:t> KI</a:t>
            </a:r>
            <a:r>
              <a:rPr sz="830" spc="5" dirty="0">
                <a:latin typeface="Arial MT"/>
                <a:cs typeface="Arial MT"/>
              </a:rPr>
              <a:t> / </a:t>
            </a:r>
            <a:r>
              <a:rPr sz="830" spc="10" dirty="0">
                <a:latin typeface="Arial MT"/>
                <a:cs typeface="Arial MT"/>
              </a:rPr>
              <a:t>KI</a:t>
            </a:r>
            <a:r>
              <a:rPr sz="830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für</a:t>
            </a:r>
            <a:r>
              <a:rPr sz="830" spc="-5" dirty="0">
                <a:latin typeface="Arial MT"/>
                <a:cs typeface="Arial MT"/>
              </a:rPr>
              <a:t> </a:t>
            </a:r>
            <a:r>
              <a:rPr sz="830" spc="15" dirty="0">
                <a:latin typeface="Arial MT"/>
                <a:cs typeface="Arial MT"/>
              </a:rPr>
              <a:t>IM</a:t>
            </a:r>
            <a:r>
              <a:rPr sz="830" spc="5" dirty="0">
                <a:latin typeface="Arial MT"/>
                <a:cs typeface="Arial MT"/>
              </a:rPr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925" b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p.13</a:t>
            </a:r>
            <a:endParaRPr sz="925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47520" y="1623699"/>
            <a:ext cx="81028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L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90605" y="1817843"/>
            <a:ext cx="86312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S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31210" y="1824538"/>
            <a:ext cx="86312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S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11941" y="2641285"/>
            <a:ext cx="86312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S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36641" y="2641285"/>
            <a:ext cx="86312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S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08587" y="2105713"/>
            <a:ext cx="91597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R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08587" y="2480613"/>
            <a:ext cx="81028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L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86442" y="2105713"/>
            <a:ext cx="91597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R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86442" y="2480613"/>
            <a:ext cx="81028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L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47514" y="2962628"/>
            <a:ext cx="91597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R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47514" y="3337528"/>
            <a:ext cx="81028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L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73014" y="2748399"/>
            <a:ext cx="86312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S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83090" y="3605320"/>
            <a:ext cx="86312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S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11938" y="3605320"/>
            <a:ext cx="86312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S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522020" y="2748398"/>
            <a:ext cx="86312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S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469259" y="1382694"/>
            <a:ext cx="81028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L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469259" y="3096525"/>
            <a:ext cx="81028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L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808190" y="2239615"/>
            <a:ext cx="81028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L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30328" y="2239615"/>
            <a:ext cx="81028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L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229686" y="2239615"/>
            <a:ext cx="91597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R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890755" y="3096525"/>
            <a:ext cx="91597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R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890755" y="1382694"/>
            <a:ext cx="91597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R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551825" y="2239615"/>
            <a:ext cx="91597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R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74865" y="4261869"/>
            <a:ext cx="675231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States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41717" y="4261869"/>
            <a:ext cx="3251091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spc="5" dirty="0">
                <a:latin typeface="Arial" panose="020B0604020202020204"/>
                <a:cs typeface="Arial" panose="020B0604020202020204"/>
              </a:rPr>
              <a:t>integer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10" dirty="0">
                <a:latin typeface="Arial" panose="020B0604020202020204"/>
                <a:cs typeface="Arial" panose="020B0604020202020204"/>
              </a:rPr>
              <a:t>dirt</a:t>
            </a:r>
            <a:r>
              <a:rPr sz="171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and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robot</a:t>
            </a:r>
            <a:r>
              <a:rPr sz="171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locations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74865" y="4811448"/>
            <a:ext cx="824369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Actions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841717" y="4811448"/>
            <a:ext cx="2265254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i="1" dirty="0">
                <a:latin typeface="Arial" panose="020B0604020202020204"/>
                <a:cs typeface="Arial" panose="020B0604020202020204"/>
              </a:rPr>
              <a:t>left</a:t>
            </a:r>
            <a:r>
              <a:rPr sz="1710" b="1" dirty="0">
                <a:latin typeface="Arial" panose="020B0604020202020204"/>
                <a:cs typeface="Arial" panose="020B0604020202020204"/>
              </a:rPr>
              <a:t>,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i="1" dirty="0">
                <a:latin typeface="Arial" panose="020B0604020202020204"/>
                <a:cs typeface="Arial" panose="020B0604020202020204"/>
              </a:rPr>
              <a:t>right</a:t>
            </a:r>
            <a:r>
              <a:rPr sz="1710" b="1" dirty="0">
                <a:latin typeface="Arial" panose="020B0604020202020204"/>
                <a:cs typeface="Arial" panose="020B0604020202020204"/>
              </a:rPr>
              <a:t>,</a:t>
            </a:r>
            <a:r>
              <a:rPr sz="1710" b="1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i="1" spc="-10" dirty="0">
                <a:latin typeface="Arial" panose="020B0604020202020204"/>
                <a:cs typeface="Arial" panose="020B0604020202020204"/>
              </a:rPr>
              <a:t>suck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,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i="1" spc="5" dirty="0">
                <a:latin typeface="Arial" panose="020B0604020202020204"/>
                <a:cs typeface="Arial" panose="020B0604020202020204"/>
              </a:rPr>
              <a:t>noOp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74865" y="5361028"/>
            <a:ext cx="958828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spc="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Goal</a:t>
            </a:r>
            <a:r>
              <a:rPr sz="1710" b="1" spc="-8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test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841717" y="5361028"/>
            <a:ext cx="1055709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i="1" spc="5" dirty="0">
                <a:latin typeface="Arial" panose="020B0604020202020204"/>
                <a:cs typeface="Arial" panose="020B0604020202020204"/>
              </a:rPr>
              <a:t>not</a:t>
            </a:r>
            <a:r>
              <a:rPr sz="1710" b="1" i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i="1" dirty="0">
                <a:latin typeface="Arial" panose="020B0604020202020204"/>
                <a:cs typeface="Arial" panose="020B0604020202020204"/>
              </a:rPr>
              <a:t>di</a:t>
            </a:r>
            <a:r>
              <a:rPr sz="1710" b="1" i="1" spc="25" dirty="0">
                <a:latin typeface="Arial" panose="020B0604020202020204"/>
                <a:cs typeface="Arial" panose="020B0604020202020204"/>
              </a:rPr>
              <a:t>r</a:t>
            </a:r>
            <a:r>
              <a:rPr sz="1710" b="1" i="1" dirty="0">
                <a:latin typeface="Arial" panose="020B0604020202020204"/>
                <a:cs typeface="Arial" panose="020B0604020202020204"/>
              </a:rPr>
              <a:t>ty</a:t>
            </a:r>
            <a:r>
              <a:rPr sz="1710" b="1" i="1" spc="-34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?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74865" y="5910607"/>
            <a:ext cx="997581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spc="-1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Path</a:t>
            </a:r>
            <a:r>
              <a:rPr sz="1710" b="1" spc="-5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cost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841717" y="5886340"/>
            <a:ext cx="1605876" cy="305435"/>
          </a:xfrm>
          <a:prstGeom prst="rect">
            <a:avLst/>
          </a:prstGeom>
        </p:spPr>
        <p:txBody>
          <a:bodyPr vert="horz" wrap="square" lIns="0" tIns="1350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895" spc="5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1895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per</a:t>
            </a:r>
            <a:r>
              <a:rPr sz="1710" b="1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operation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637355" y="5886340"/>
            <a:ext cx="1277068" cy="305435"/>
          </a:xfrm>
          <a:prstGeom prst="rect">
            <a:avLst/>
          </a:prstGeom>
        </p:spPr>
        <p:txBody>
          <a:bodyPr vert="horz" wrap="square" lIns="0" tIns="1350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710" b="1" spc="5" dirty="0">
                <a:latin typeface="Arial" panose="020B0604020202020204"/>
                <a:cs typeface="Arial" panose="020B0604020202020204"/>
              </a:rPr>
              <a:t>(</a:t>
            </a:r>
            <a:r>
              <a:rPr sz="1895" spc="5" dirty="0">
                <a:latin typeface="Times New Roman" panose="02020603050405020304"/>
                <a:cs typeface="Times New Roman" panose="02020603050405020304"/>
              </a:rPr>
              <a:t>0</a:t>
            </a:r>
            <a:r>
              <a:rPr sz="1895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for</a:t>
            </a:r>
            <a:r>
              <a:rPr sz="1710" b="1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i="1" spc="15" dirty="0">
                <a:latin typeface="Arial" panose="020B0604020202020204"/>
                <a:cs typeface="Arial" panose="020B0604020202020204"/>
              </a:rPr>
              <a:t>noOp</a:t>
            </a:r>
            <a:r>
              <a:rPr sz="1710" b="1" spc="15" dirty="0">
                <a:latin typeface="Arial" panose="020B0604020202020204"/>
                <a:cs typeface="Arial" panose="020B0604020202020204"/>
              </a:rPr>
              <a:t>)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4" name="Rectangle 2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/>
              <a:t>The 8-puzzle</a:t>
            </a:r>
            <a:endParaRPr lang="en-US" altLang="zh-TW"/>
          </a:p>
        </p:txBody>
      </p:sp>
      <p:pic>
        <p:nvPicPr>
          <p:cNvPr id="28675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1676400"/>
            <a:ext cx="7924800" cy="41227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Rectangle 2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/>
              <a:t>Problem-solving agent</a:t>
            </a:r>
            <a:endParaRPr lang="en-US" altLang="zh-TW"/>
          </a:p>
        </p:txBody>
      </p:sp>
      <p:sp>
        <p:nvSpPr>
          <p:cNvPr id="5123" name="Rectangle 4"/>
          <p:cNvSpPr>
            <a:spLocks noGrp="1"/>
          </p:cNvSpPr>
          <p:nvPr>
            <p:ph idx="1" hasCustomPrompt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Problem-solving agent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1D0401"/>
                </a:solidFill>
              </a:rPr>
              <a:t>A kind of goal-based agent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1D0401"/>
                </a:solidFill>
              </a:rPr>
              <a:t>It solves problem by </a:t>
            </a:r>
            <a:endParaRPr lang="en-US" altLang="zh-TW">
              <a:solidFill>
                <a:srgbClr val="1D0401"/>
              </a:solidFill>
            </a:endParaRPr>
          </a:p>
          <a:p>
            <a:pPr lvl="2" eaLnBrk="1" hangingPunct="1"/>
            <a:r>
              <a:rPr lang="en-US" altLang="zh-TW">
                <a:solidFill>
                  <a:srgbClr val="1D0401"/>
                </a:solidFill>
              </a:rPr>
              <a:t>finding sequences of actions that lead to desirable states (goals)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1D0401"/>
                </a:solidFill>
              </a:rPr>
              <a:t>To solve a problem, </a:t>
            </a:r>
            <a:endParaRPr lang="en-US" altLang="zh-TW">
              <a:solidFill>
                <a:srgbClr val="1D0401"/>
              </a:solidFill>
            </a:endParaRPr>
          </a:p>
          <a:p>
            <a:pPr lvl="2" eaLnBrk="1" hangingPunct="1"/>
            <a:r>
              <a:rPr lang="en-US" altLang="zh-TW">
                <a:solidFill>
                  <a:srgbClr val="1D0401"/>
                </a:solidFill>
              </a:rPr>
              <a:t>the first step is the </a:t>
            </a:r>
            <a:r>
              <a:rPr lang="en-US" altLang="zh-TW" b="1" i="1">
                <a:solidFill>
                  <a:srgbClr val="1D0401"/>
                </a:solidFill>
              </a:rPr>
              <a:t>goal formulation</a:t>
            </a:r>
            <a:r>
              <a:rPr lang="en-US" altLang="zh-TW">
                <a:solidFill>
                  <a:srgbClr val="1D0401"/>
                </a:solidFill>
              </a:rPr>
              <a:t>, based on the current situation</a:t>
            </a:r>
            <a:endParaRPr lang="en-US" altLang="zh-TW">
              <a:solidFill>
                <a:srgbClr val="1D040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8" name="Rectangle 2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The 8-puzzle</a:t>
            </a:r>
            <a:endParaRPr lang="en-US" altLang="zh-TW">
              <a:solidFill>
                <a:srgbClr val="1D0401"/>
              </a:solidFill>
            </a:endParaRPr>
          </a:p>
        </p:txBody>
      </p:sp>
      <p:sp>
        <p:nvSpPr>
          <p:cNvPr id="29699" name="Rectangle 3"/>
          <p:cNvSpPr>
            <a:spLocks noGrp="1"/>
          </p:cNvSpPr>
          <p:nvPr>
            <p:ph idx="1" hasCustomPrompt="1"/>
          </p:nvPr>
        </p:nvSpPr>
        <p:spPr>
          <a:xfrm>
            <a:off x="685800" y="1524000"/>
            <a:ext cx="8001000" cy="4953000"/>
          </a:xfrm>
        </p:spPr>
        <p:txBody>
          <a:bodyPr vert="horz" wrap="square" lIns="91440" tIns="45720" rIns="91440" bIns="45720" anchor="t" anchorCtr="0"/>
          <a:p>
            <a:pPr eaLnBrk="1" hangingPunct="1">
              <a:lnSpc>
                <a:spcPct val="90000"/>
              </a:lnSpc>
            </a:pPr>
            <a:r>
              <a:rPr lang="en-US" altLang="zh-TW" sz="2800" b="1">
                <a:solidFill>
                  <a:srgbClr val="1D0401"/>
                </a:solidFill>
              </a:rPr>
              <a:t>States</a:t>
            </a:r>
            <a:r>
              <a:rPr lang="en-US" altLang="zh-TW" sz="2800">
                <a:solidFill>
                  <a:srgbClr val="1D0401"/>
                </a:solidFill>
              </a:rPr>
              <a:t>: </a:t>
            </a:r>
            <a:endParaRPr lang="en-US" altLang="zh-TW" sz="2800">
              <a:solidFill>
                <a:srgbClr val="1D0401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>
                <a:solidFill>
                  <a:srgbClr val="1D0401"/>
                </a:solidFill>
              </a:rPr>
              <a:t>a state description specifies the location of each of the eight tiles and blank in one of the nine squares</a:t>
            </a:r>
            <a:endParaRPr lang="en-US" altLang="zh-TW" sz="2400" b="1">
              <a:solidFill>
                <a:srgbClr val="1D040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2800" b="1">
                <a:solidFill>
                  <a:srgbClr val="1D0401"/>
                </a:solidFill>
              </a:rPr>
              <a:t>Initial State</a:t>
            </a:r>
            <a:r>
              <a:rPr lang="en-US" altLang="zh-TW" sz="2800">
                <a:solidFill>
                  <a:srgbClr val="1D0401"/>
                </a:solidFill>
              </a:rPr>
              <a:t>: </a:t>
            </a:r>
            <a:endParaRPr lang="en-US" altLang="zh-TW" sz="2800">
              <a:solidFill>
                <a:srgbClr val="1D0401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>
                <a:solidFill>
                  <a:srgbClr val="1D0401"/>
                </a:solidFill>
              </a:rPr>
              <a:t>Any state in state space</a:t>
            </a:r>
            <a:endParaRPr lang="en-US" altLang="zh-TW" sz="2400">
              <a:solidFill>
                <a:srgbClr val="1D040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2800" b="1">
                <a:solidFill>
                  <a:srgbClr val="1D0401"/>
                </a:solidFill>
              </a:rPr>
              <a:t>Successor function</a:t>
            </a:r>
            <a:r>
              <a:rPr lang="en-US" altLang="zh-TW" sz="2800">
                <a:solidFill>
                  <a:srgbClr val="1D0401"/>
                </a:solidFill>
              </a:rPr>
              <a:t>: </a:t>
            </a:r>
            <a:endParaRPr lang="en-US" altLang="zh-TW" sz="2800">
              <a:solidFill>
                <a:srgbClr val="1D0401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>
                <a:solidFill>
                  <a:srgbClr val="1D0401"/>
                </a:solidFill>
              </a:rPr>
              <a:t>the blank moves </a:t>
            </a:r>
            <a:r>
              <a:rPr lang="en-US" altLang="zh-TW" sz="2400" i="1">
                <a:solidFill>
                  <a:srgbClr val="1D0401"/>
                </a:solidFill>
              </a:rPr>
              <a:t>Left</a:t>
            </a:r>
            <a:r>
              <a:rPr lang="en-US" altLang="zh-TW" sz="2400">
                <a:solidFill>
                  <a:srgbClr val="1D0401"/>
                </a:solidFill>
              </a:rPr>
              <a:t>, </a:t>
            </a:r>
            <a:r>
              <a:rPr lang="en-US" altLang="zh-TW" sz="2400" i="1">
                <a:solidFill>
                  <a:srgbClr val="1D0401"/>
                </a:solidFill>
              </a:rPr>
              <a:t>Right</a:t>
            </a:r>
            <a:r>
              <a:rPr lang="en-US" altLang="zh-TW" sz="2400">
                <a:solidFill>
                  <a:srgbClr val="1D0401"/>
                </a:solidFill>
              </a:rPr>
              <a:t>, </a:t>
            </a:r>
            <a:r>
              <a:rPr lang="en-US" altLang="zh-TW" sz="2400" i="1">
                <a:solidFill>
                  <a:srgbClr val="1D0401"/>
                </a:solidFill>
              </a:rPr>
              <a:t>Up</a:t>
            </a:r>
            <a:r>
              <a:rPr lang="en-US" altLang="zh-TW" sz="2400">
                <a:solidFill>
                  <a:srgbClr val="1D0401"/>
                </a:solidFill>
              </a:rPr>
              <a:t>, or </a:t>
            </a:r>
            <a:r>
              <a:rPr lang="en-US" altLang="zh-TW" sz="2400" i="1">
                <a:solidFill>
                  <a:srgbClr val="1D0401"/>
                </a:solidFill>
              </a:rPr>
              <a:t>Down</a:t>
            </a:r>
            <a:endParaRPr lang="en-US" altLang="zh-TW" sz="2400" i="1">
              <a:solidFill>
                <a:srgbClr val="1D040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2800" b="1">
                <a:solidFill>
                  <a:srgbClr val="1D0401"/>
                </a:solidFill>
              </a:rPr>
              <a:t>Goal test</a:t>
            </a:r>
            <a:r>
              <a:rPr lang="en-US" altLang="zh-TW" sz="2800">
                <a:solidFill>
                  <a:srgbClr val="1D0401"/>
                </a:solidFill>
              </a:rPr>
              <a:t>: </a:t>
            </a:r>
            <a:endParaRPr lang="en-US" altLang="zh-TW" sz="2800">
              <a:solidFill>
                <a:srgbClr val="1D0401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>
                <a:solidFill>
                  <a:srgbClr val="1D0401"/>
                </a:solidFill>
              </a:rPr>
              <a:t>current state matches the goal configuration </a:t>
            </a:r>
            <a:endParaRPr lang="en-US" altLang="zh-TW" sz="2400">
              <a:solidFill>
                <a:srgbClr val="1D040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2800" b="1">
                <a:solidFill>
                  <a:srgbClr val="1D0401"/>
                </a:solidFill>
              </a:rPr>
              <a:t>Path cost</a:t>
            </a:r>
            <a:r>
              <a:rPr lang="en-US" altLang="zh-TW" sz="2800">
                <a:solidFill>
                  <a:srgbClr val="1D0401"/>
                </a:solidFill>
              </a:rPr>
              <a:t>: </a:t>
            </a:r>
            <a:endParaRPr lang="en-US" altLang="zh-TW" sz="2800">
              <a:solidFill>
                <a:srgbClr val="1D0401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>
                <a:solidFill>
                  <a:srgbClr val="1D0401"/>
                </a:solidFill>
              </a:rPr>
              <a:t>each step costs 1, so the path cost is just the length of the path </a:t>
            </a:r>
            <a:endParaRPr lang="zh-TW" altLang="en-US" sz="2400" dirty="0">
              <a:solidFill>
                <a:srgbClr val="1D040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3560" y="191135"/>
            <a:ext cx="7235825" cy="688340"/>
          </a:xfrm>
          <a:prstGeom prst="rect">
            <a:avLst/>
          </a:prstGeom>
        </p:spPr>
        <p:txBody>
          <a:bodyPr vert="horz" wrap="square" lIns="0" tIns="1174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Tree</a:t>
            </a:r>
            <a:r>
              <a:rPr spc="-35" dirty="0"/>
              <a:t> </a:t>
            </a:r>
            <a:r>
              <a:rPr spc="-15" dirty="0"/>
              <a:t>search</a:t>
            </a:r>
            <a:r>
              <a:rPr spc="-35" dirty="0"/>
              <a:t> </a:t>
            </a:r>
            <a:r>
              <a:rPr dirty="0"/>
              <a:t>algorithms</a:t>
            </a:r>
            <a:endParaRPr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76694" y="1287494"/>
            <a:ext cx="206937" cy="13812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93115" y="1195705"/>
            <a:ext cx="7431405" cy="1064895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dirty="0">
                <a:latin typeface="Arial" panose="020B0604020202020204"/>
                <a:cs typeface="Arial" panose="020B0604020202020204"/>
              </a:rPr>
              <a:t>Offline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120000"/>
              </a:lnSpc>
              <a:spcBef>
                <a:spcPts val="1235"/>
              </a:spcBef>
            </a:pPr>
            <a:r>
              <a:rPr sz="1710" b="1" spc="-5" dirty="0">
                <a:latin typeface="Arial" panose="020B0604020202020204"/>
                <a:cs typeface="Arial" panose="020B0604020202020204"/>
              </a:rPr>
              <a:t>Simulated</a:t>
            </a:r>
            <a:r>
              <a:rPr sz="1710" b="1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exploration</a:t>
            </a:r>
            <a:r>
              <a:rPr sz="1710" b="1" spc="3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of</a:t>
            </a:r>
            <a:r>
              <a:rPr sz="1710" b="1" spc="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state</a:t>
            </a:r>
            <a:r>
              <a:rPr sz="1710" b="1" spc="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space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in</a:t>
            </a:r>
            <a:r>
              <a:rPr sz="1710" b="1" spc="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a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search</a:t>
            </a:r>
            <a:r>
              <a:rPr sz="1710" b="1" spc="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tree </a:t>
            </a:r>
            <a:r>
              <a:rPr sz="1710" b="1" spc="-50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by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generating</a:t>
            </a:r>
            <a:r>
              <a:rPr sz="1710" b="1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successors</a:t>
            </a:r>
            <a:r>
              <a:rPr sz="1710" b="1" spc="2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of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already-explored</a:t>
            </a:r>
            <a:r>
              <a:rPr sz="1710" b="1" spc="3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states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76694" y="1745477"/>
            <a:ext cx="206937" cy="138123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586168" y="2682029"/>
            <a:ext cx="8270114" cy="3730211"/>
          </a:xfrm>
          <a:custGeom>
            <a:avLst/>
            <a:gdLst/>
            <a:ahLst/>
            <a:cxnLst/>
            <a:rect l="l" t="t" r="r" b="b"/>
            <a:pathLst>
              <a:path w="8943975" h="4034154">
                <a:moveTo>
                  <a:pt x="8943778" y="4033608"/>
                </a:moveTo>
                <a:lnTo>
                  <a:pt x="8943778" y="0"/>
                </a:lnTo>
                <a:lnTo>
                  <a:pt x="0" y="0"/>
                </a:lnTo>
                <a:lnTo>
                  <a:pt x="0" y="2016798"/>
                </a:lnTo>
                <a:lnTo>
                  <a:pt x="0" y="4033608"/>
                </a:lnTo>
                <a:lnTo>
                  <a:pt x="8943778" y="4033608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sz="2220"/>
          </a:p>
        </p:txBody>
      </p:sp>
      <p:sp>
        <p:nvSpPr>
          <p:cNvPr id="7" name="object 7"/>
          <p:cNvSpPr txBox="1"/>
          <p:nvPr/>
        </p:nvSpPr>
        <p:spPr>
          <a:xfrm>
            <a:off x="586168" y="2205144"/>
            <a:ext cx="8270114" cy="4370070"/>
          </a:xfrm>
          <a:prstGeom prst="rect">
            <a:avLst/>
          </a:prstGeom>
          <a:ln w="3175">
            <a:solidFill>
              <a:srgbClr val="E6E6E6"/>
            </a:solidFill>
          </a:ln>
        </p:spPr>
        <p:txBody>
          <a:bodyPr vert="horz" wrap="square" lIns="0" tIns="187303" rIns="0" bIns="0" rtlCol="0">
            <a:spAutoFit/>
          </a:bodyPr>
          <a:lstStyle/>
          <a:p>
            <a:pPr marL="419100" marR="1316990" indent="-262255">
              <a:lnSpc>
                <a:spcPct val="132000"/>
              </a:lnSpc>
              <a:spcBef>
                <a:spcPts val="1595"/>
              </a:spcBef>
            </a:pPr>
            <a:r>
              <a:rPr sz="1710" b="1" dirty="0">
                <a:latin typeface="Arial" panose="020B0604020202020204"/>
                <a:cs typeface="Arial" panose="020B0604020202020204"/>
              </a:rPr>
              <a:t>function</a:t>
            </a:r>
            <a:r>
              <a:rPr sz="1710" b="1" spc="15" dirty="0">
                <a:latin typeface="Arial" panose="020B0604020202020204"/>
                <a:cs typeface="Arial" panose="020B0604020202020204"/>
              </a:rPr>
              <a:t> </a:t>
            </a:r>
            <a:r>
              <a:rPr sz="1710" spc="95" dirty="0">
                <a:latin typeface="Arial MT"/>
                <a:cs typeface="Arial MT"/>
              </a:rPr>
              <a:t>T</a:t>
            </a:r>
            <a:r>
              <a:rPr sz="1340" spc="95" dirty="0">
                <a:latin typeface="Arial MT"/>
                <a:cs typeface="Arial MT"/>
              </a:rPr>
              <a:t>REE</a:t>
            </a:r>
            <a:r>
              <a:rPr sz="1710" spc="95" dirty="0">
                <a:latin typeface="Arial MT"/>
                <a:cs typeface="Arial MT"/>
              </a:rPr>
              <a:t>-S</a:t>
            </a:r>
            <a:r>
              <a:rPr sz="1340" spc="95" dirty="0">
                <a:latin typeface="Arial MT"/>
                <a:cs typeface="Arial MT"/>
              </a:rPr>
              <a:t>EARCH</a:t>
            </a:r>
            <a:r>
              <a:rPr sz="1710" spc="95" dirty="0">
                <a:latin typeface="Arial MT"/>
                <a:cs typeface="Arial MT"/>
              </a:rPr>
              <a:t>(</a:t>
            </a:r>
            <a:r>
              <a:rPr sz="1710" spc="-195" dirty="0">
                <a:latin typeface="Arial MT"/>
                <a:cs typeface="Arial MT"/>
              </a:rPr>
              <a:t> </a:t>
            </a:r>
            <a:r>
              <a:rPr sz="1710" i="1" spc="-10" dirty="0">
                <a:latin typeface="Arial" panose="020B0604020202020204"/>
                <a:cs typeface="Arial" panose="020B0604020202020204"/>
              </a:rPr>
              <a:t>problem,</a:t>
            </a:r>
            <a:r>
              <a:rPr sz="1710" i="1" spc="-235" dirty="0">
                <a:latin typeface="Arial" panose="020B0604020202020204"/>
                <a:cs typeface="Arial" panose="020B0604020202020204"/>
              </a:rPr>
              <a:t> </a:t>
            </a:r>
            <a:r>
              <a:rPr sz="1710" i="1" spc="-5" dirty="0">
                <a:latin typeface="Arial" panose="020B0604020202020204"/>
                <a:cs typeface="Arial" panose="020B0604020202020204"/>
              </a:rPr>
              <a:t>strategy</a:t>
            </a:r>
            <a:r>
              <a:rPr sz="1710" spc="-5" dirty="0">
                <a:latin typeface="Arial MT"/>
                <a:cs typeface="Arial MT"/>
              </a:rPr>
              <a:t>)</a:t>
            </a:r>
            <a:r>
              <a:rPr sz="1710" spc="30" dirty="0">
                <a:latin typeface="Arial MT"/>
                <a:cs typeface="Arial MT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returns</a:t>
            </a:r>
            <a:r>
              <a:rPr sz="1710" b="1" spc="25" dirty="0">
                <a:latin typeface="Arial" panose="020B0604020202020204"/>
                <a:cs typeface="Arial" panose="020B0604020202020204"/>
              </a:rPr>
              <a:t> </a:t>
            </a:r>
            <a:r>
              <a:rPr sz="1710" spc="5" dirty="0">
                <a:latin typeface="Arial MT"/>
                <a:cs typeface="Arial MT"/>
              </a:rPr>
              <a:t>a</a:t>
            </a:r>
            <a:r>
              <a:rPr sz="1710" spc="-5" dirty="0">
                <a:latin typeface="Arial MT"/>
                <a:cs typeface="Arial MT"/>
              </a:rPr>
              <a:t> solution</a:t>
            </a:r>
            <a:r>
              <a:rPr sz="1710" spc="45" dirty="0">
                <a:latin typeface="Arial MT"/>
                <a:cs typeface="Arial MT"/>
              </a:rPr>
              <a:t> </a:t>
            </a:r>
            <a:r>
              <a:rPr sz="1710" dirty="0">
                <a:latin typeface="Arial MT"/>
                <a:cs typeface="Arial MT"/>
              </a:rPr>
              <a:t>or</a:t>
            </a:r>
            <a:r>
              <a:rPr sz="1710" spc="10" dirty="0">
                <a:latin typeface="Arial MT"/>
                <a:cs typeface="Arial MT"/>
              </a:rPr>
              <a:t> </a:t>
            </a:r>
            <a:r>
              <a:rPr sz="1710" spc="-10" dirty="0">
                <a:latin typeface="Arial MT"/>
                <a:cs typeface="Arial MT"/>
              </a:rPr>
              <a:t>failure </a:t>
            </a:r>
            <a:r>
              <a:rPr sz="1710" spc="-500" dirty="0">
                <a:latin typeface="Arial MT"/>
                <a:cs typeface="Arial MT"/>
              </a:rPr>
              <a:t> </a:t>
            </a:r>
            <a:r>
              <a:rPr sz="1710" spc="-10" dirty="0">
                <a:latin typeface="Arial MT"/>
                <a:cs typeface="Arial MT"/>
              </a:rPr>
              <a:t>initialize</a:t>
            </a:r>
            <a:r>
              <a:rPr sz="1710" spc="30" dirty="0">
                <a:latin typeface="Arial MT"/>
                <a:cs typeface="Arial MT"/>
              </a:rPr>
              <a:t> </a:t>
            </a:r>
            <a:r>
              <a:rPr sz="1710" dirty="0">
                <a:latin typeface="Arial MT"/>
                <a:cs typeface="Arial MT"/>
              </a:rPr>
              <a:t>the</a:t>
            </a:r>
            <a:r>
              <a:rPr sz="1710" spc="5" dirty="0">
                <a:latin typeface="Arial MT"/>
                <a:cs typeface="Arial MT"/>
              </a:rPr>
              <a:t> </a:t>
            </a:r>
            <a:r>
              <a:rPr sz="1710" spc="-5" dirty="0">
                <a:latin typeface="Arial MT"/>
                <a:cs typeface="Arial MT"/>
              </a:rPr>
              <a:t>search</a:t>
            </a:r>
            <a:r>
              <a:rPr sz="1710" spc="25" dirty="0">
                <a:latin typeface="Arial MT"/>
                <a:cs typeface="Arial MT"/>
              </a:rPr>
              <a:t> </a:t>
            </a:r>
            <a:r>
              <a:rPr sz="1710" dirty="0">
                <a:latin typeface="Arial MT"/>
                <a:cs typeface="Arial MT"/>
              </a:rPr>
              <a:t>tree using the</a:t>
            </a:r>
            <a:r>
              <a:rPr sz="1710" spc="5" dirty="0">
                <a:latin typeface="Arial MT"/>
                <a:cs typeface="Arial MT"/>
              </a:rPr>
              <a:t> </a:t>
            </a:r>
            <a:r>
              <a:rPr sz="1710" spc="-10" dirty="0">
                <a:latin typeface="Arial MT"/>
                <a:cs typeface="Arial MT"/>
              </a:rPr>
              <a:t>initial</a:t>
            </a:r>
            <a:r>
              <a:rPr sz="1710" spc="25" dirty="0">
                <a:latin typeface="Arial MT"/>
                <a:cs typeface="Arial MT"/>
              </a:rPr>
              <a:t> </a:t>
            </a:r>
            <a:r>
              <a:rPr sz="1710" spc="-5" dirty="0">
                <a:latin typeface="Arial MT"/>
                <a:cs typeface="Arial MT"/>
              </a:rPr>
              <a:t>state</a:t>
            </a:r>
            <a:r>
              <a:rPr sz="1710" spc="25" dirty="0">
                <a:latin typeface="Arial MT"/>
                <a:cs typeface="Arial MT"/>
              </a:rPr>
              <a:t> </a:t>
            </a:r>
            <a:r>
              <a:rPr sz="1710" dirty="0">
                <a:latin typeface="Arial MT"/>
                <a:cs typeface="Arial MT"/>
              </a:rPr>
              <a:t>of </a:t>
            </a:r>
            <a:r>
              <a:rPr sz="1710" i="1" spc="-10" dirty="0">
                <a:latin typeface="Arial" panose="020B0604020202020204"/>
                <a:cs typeface="Arial" panose="020B0604020202020204"/>
              </a:rPr>
              <a:t>problem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419100">
              <a:lnSpc>
                <a:spcPct val="100000"/>
              </a:lnSpc>
              <a:spcBef>
                <a:spcPts val="710"/>
              </a:spcBef>
            </a:pPr>
            <a:r>
              <a:rPr sz="1710" b="1" dirty="0">
                <a:latin typeface="Arial" panose="020B0604020202020204"/>
                <a:cs typeface="Arial" panose="020B0604020202020204"/>
              </a:rPr>
              <a:t>loop</a:t>
            </a:r>
            <a:r>
              <a:rPr sz="1710" b="1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do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682625" marR="2089150">
              <a:lnSpc>
                <a:spcPct val="132000"/>
              </a:lnSpc>
            </a:pPr>
            <a:r>
              <a:rPr sz="1710" b="1" dirty="0">
                <a:latin typeface="Arial" panose="020B0604020202020204"/>
                <a:cs typeface="Arial" panose="020B0604020202020204"/>
              </a:rPr>
              <a:t>if </a:t>
            </a:r>
            <a:r>
              <a:rPr sz="1710" dirty="0">
                <a:latin typeface="Arial MT"/>
                <a:cs typeface="Arial MT"/>
              </a:rPr>
              <a:t>there</a:t>
            </a:r>
            <a:r>
              <a:rPr sz="1710" spc="-10" dirty="0">
                <a:latin typeface="Arial MT"/>
                <a:cs typeface="Arial MT"/>
              </a:rPr>
              <a:t> </a:t>
            </a:r>
            <a:r>
              <a:rPr sz="1710" dirty="0">
                <a:latin typeface="Arial MT"/>
                <a:cs typeface="Arial MT"/>
              </a:rPr>
              <a:t>are no</a:t>
            </a:r>
            <a:r>
              <a:rPr sz="1710" spc="-5" dirty="0">
                <a:latin typeface="Arial MT"/>
                <a:cs typeface="Arial MT"/>
              </a:rPr>
              <a:t> candidates</a:t>
            </a:r>
            <a:r>
              <a:rPr sz="1710" spc="50" dirty="0">
                <a:latin typeface="Arial MT"/>
                <a:cs typeface="Arial MT"/>
              </a:rPr>
              <a:t> </a:t>
            </a:r>
            <a:r>
              <a:rPr sz="1710" spc="-20" dirty="0">
                <a:latin typeface="Arial MT"/>
                <a:cs typeface="Arial MT"/>
              </a:rPr>
              <a:t>for</a:t>
            </a:r>
            <a:r>
              <a:rPr sz="1710" dirty="0">
                <a:latin typeface="Arial MT"/>
                <a:cs typeface="Arial MT"/>
              </a:rPr>
              <a:t> </a:t>
            </a:r>
            <a:r>
              <a:rPr sz="1710" spc="-15" dirty="0">
                <a:latin typeface="Arial MT"/>
                <a:cs typeface="Arial MT"/>
              </a:rPr>
              <a:t>expansion</a:t>
            </a:r>
            <a:r>
              <a:rPr sz="1710" spc="45" dirty="0">
                <a:latin typeface="Arial MT"/>
                <a:cs typeface="Arial MT"/>
              </a:rPr>
              <a:t>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then</a:t>
            </a:r>
            <a:r>
              <a:rPr sz="171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return</a:t>
            </a:r>
            <a:r>
              <a:rPr sz="1710" b="1" spc="15" dirty="0">
                <a:latin typeface="Arial" panose="020B0604020202020204"/>
                <a:cs typeface="Arial" panose="020B0604020202020204"/>
              </a:rPr>
              <a:t> </a:t>
            </a:r>
            <a:r>
              <a:rPr sz="1710" spc="-10" dirty="0">
                <a:latin typeface="Arial MT"/>
                <a:cs typeface="Arial MT"/>
              </a:rPr>
              <a:t>failure </a:t>
            </a:r>
            <a:r>
              <a:rPr sz="1710" spc="-495" dirty="0">
                <a:latin typeface="Arial MT"/>
                <a:cs typeface="Arial MT"/>
              </a:rPr>
              <a:t> </a:t>
            </a:r>
            <a:r>
              <a:rPr sz="1710" spc="-5" dirty="0">
                <a:latin typeface="Arial MT"/>
                <a:cs typeface="Arial MT"/>
              </a:rPr>
              <a:t>choose</a:t>
            </a:r>
            <a:r>
              <a:rPr sz="1710" spc="15" dirty="0">
                <a:latin typeface="Arial MT"/>
                <a:cs typeface="Arial MT"/>
              </a:rPr>
              <a:t> </a:t>
            </a:r>
            <a:r>
              <a:rPr sz="1710" spc="5" dirty="0">
                <a:latin typeface="Arial MT"/>
                <a:cs typeface="Arial MT"/>
              </a:rPr>
              <a:t>a</a:t>
            </a:r>
            <a:r>
              <a:rPr sz="1710" spc="10" dirty="0">
                <a:latin typeface="Arial MT"/>
                <a:cs typeface="Arial MT"/>
              </a:rPr>
              <a:t> </a:t>
            </a:r>
            <a:r>
              <a:rPr sz="1710" spc="-5" dirty="0">
                <a:latin typeface="Arial MT"/>
                <a:cs typeface="Arial MT"/>
              </a:rPr>
              <a:t>leaf</a:t>
            </a:r>
            <a:r>
              <a:rPr sz="1710" spc="15" dirty="0">
                <a:latin typeface="Arial MT"/>
                <a:cs typeface="Arial MT"/>
              </a:rPr>
              <a:t> </a:t>
            </a:r>
            <a:r>
              <a:rPr sz="1710" dirty="0">
                <a:latin typeface="Arial MT"/>
                <a:cs typeface="Arial MT"/>
              </a:rPr>
              <a:t>node</a:t>
            </a:r>
            <a:r>
              <a:rPr sz="1710" spc="-5" dirty="0">
                <a:latin typeface="Arial MT"/>
                <a:cs typeface="Arial MT"/>
              </a:rPr>
              <a:t> </a:t>
            </a:r>
            <a:r>
              <a:rPr sz="1710" spc="-20" dirty="0">
                <a:latin typeface="Arial MT"/>
                <a:cs typeface="Arial MT"/>
              </a:rPr>
              <a:t>for</a:t>
            </a:r>
            <a:r>
              <a:rPr sz="1710" spc="15" dirty="0">
                <a:latin typeface="Arial MT"/>
                <a:cs typeface="Arial MT"/>
              </a:rPr>
              <a:t> </a:t>
            </a:r>
            <a:r>
              <a:rPr sz="1710" spc="-15" dirty="0">
                <a:latin typeface="Arial MT"/>
                <a:cs typeface="Arial MT"/>
              </a:rPr>
              <a:t>expansion</a:t>
            </a:r>
            <a:r>
              <a:rPr sz="1710" spc="30" dirty="0">
                <a:latin typeface="Arial MT"/>
                <a:cs typeface="Arial MT"/>
              </a:rPr>
              <a:t> </a:t>
            </a:r>
            <a:r>
              <a:rPr sz="1710" dirty="0">
                <a:latin typeface="Arial MT"/>
                <a:cs typeface="Arial MT"/>
              </a:rPr>
              <a:t>according</a:t>
            </a:r>
            <a:r>
              <a:rPr sz="1710" spc="20" dirty="0">
                <a:latin typeface="Arial MT"/>
                <a:cs typeface="Arial MT"/>
              </a:rPr>
              <a:t> </a:t>
            </a:r>
            <a:r>
              <a:rPr sz="1710" dirty="0">
                <a:latin typeface="Arial MT"/>
                <a:cs typeface="Arial MT"/>
              </a:rPr>
              <a:t>to</a:t>
            </a:r>
            <a:r>
              <a:rPr sz="1710" spc="10" dirty="0">
                <a:latin typeface="Arial MT"/>
                <a:cs typeface="Arial MT"/>
              </a:rPr>
              <a:t> </a:t>
            </a:r>
            <a:r>
              <a:rPr sz="1710" i="1" spc="-5" dirty="0">
                <a:latin typeface="Arial" panose="020B0604020202020204"/>
                <a:cs typeface="Arial" panose="020B0604020202020204"/>
              </a:rPr>
              <a:t>strategy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944880" marR="4331335" indent="-262255">
              <a:lnSpc>
                <a:spcPct val="131000"/>
              </a:lnSpc>
              <a:spcBef>
                <a:spcPts val="10"/>
              </a:spcBef>
            </a:pPr>
            <a:r>
              <a:rPr sz="1710" b="1" dirty="0">
                <a:latin typeface="Arial" panose="020B0604020202020204"/>
                <a:cs typeface="Arial" panose="020B0604020202020204"/>
              </a:rPr>
              <a:t>if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710" dirty="0">
                <a:latin typeface="Arial MT"/>
                <a:cs typeface="Arial MT"/>
              </a:rPr>
              <a:t>the</a:t>
            </a:r>
            <a:r>
              <a:rPr sz="1710" spc="-15" dirty="0">
                <a:latin typeface="Arial MT"/>
                <a:cs typeface="Arial MT"/>
              </a:rPr>
              <a:t> </a:t>
            </a:r>
            <a:r>
              <a:rPr sz="1710" dirty="0">
                <a:latin typeface="Arial MT"/>
                <a:cs typeface="Arial MT"/>
              </a:rPr>
              <a:t>node </a:t>
            </a:r>
            <a:r>
              <a:rPr sz="1710" spc="-5" dirty="0">
                <a:latin typeface="Arial MT"/>
                <a:cs typeface="Arial MT"/>
              </a:rPr>
              <a:t>contains</a:t>
            </a:r>
            <a:r>
              <a:rPr sz="1710" spc="25" dirty="0">
                <a:latin typeface="Arial MT"/>
                <a:cs typeface="Arial MT"/>
              </a:rPr>
              <a:t> </a:t>
            </a:r>
            <a:r>
              <a:rPr sz="1710" spc="5" dirty="0">
                <a:latin typeface="Arial MT"/>
                <a:cs typeface="Arial MT"/>
              </a:rPr>
              <a:t>a</a:t>
            </a:r>
            <a:r>
              <a:rPr sz="1710" spc="-15" dirty="0">
                <a:latin typeface="Arial MT"/>
                <a:cs typeface="Arial MT"/>
              </a:rPr>
              <a:t> </a:t>
            </a:r>
            <a:r>
              <a:rPr sz="1710" dirty="0">
                <a:latin typeface="Arial MT"/>
                <a:cs typeface="Arial MT"/>
              </a:rPr>
              <a:t>goal</a:t>
            </a:r>
            <a:r>
              <a:rPr sz="1710" spc="-5" dirty="0">
                <a:latin typeface="Arial MT"/>
                <a:cs typeface="Arial MT"/>
              </a:rPr>
              <a:t> state</a:t>
            </a:r>
            <a:r>
              <a:rPr sz="1710" spc="15" dirty="0">
                <a:latin typeface="Arial MT"/>
                <a:cs typeface="Arial MT"/>
              </a:rPr>
              <a:t>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then </a:t>
            </a:r>
            <a:r>
              <a:rPr sz="1710" b="1" spc="-50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return</a:t>
            </a:r>
            <a:r>
              <a:rPr sz="1710" b="1" spc="10" dirty="0">
                <a:latin typeface="Arial" panose="020B0604020202020204"/>
                <a:cs typeface="Arial" panose="020B0604020202020204"/>
              </a:rPr>
              <a:t> </a:t>
            </a:r>
            <a:r>
              <a:rPr sz="1710" dirty="0">
                <a:latin typeface="Arial MT"/>
                <a:cs typeface="Arial MT"/>
              </a:rPr>
              <a:t>the</a:t>
            </a:r>
            <a:r>
              <a:rPr sz="1710" spc="-15" dirty="0">
                <a:latin typeface="Arial MT"/>
                <a:cs typeface="Arial MT"/>
              </a:rPr>
              <a:t> </a:t>
            </a:r>
            <a:r>
              <a:rPr sz="1710" spc="-5" dirty="0">
                <a:latin typeface="Arial MT"/>
                <a:cs typeface="Arial MT"/>
              </a:rPr>
              <a:t>corresponding</a:t>
            </a:r>
            <a:r>
              <a:rPr sz="1710" spc="50" dirty="0">
                <a:latin typeface="Arial MT"/>
                <a:cs typeface="Arial MT"/>
              </a:rPr>
              <a:t> </a:t>
            </a:r>
            <a:r>
              <a:rPr sz="1710" spc="-10" dirty="0">
                <a:latin typeface="Arial MT"/>
                <a:cs typeface="Arial MT"/>
              </a:rPr>
              <a:t>solution</a:t>
            </a:r>
            <a:endParaRPr sz="1710">
              <a:latin typeface="Arial MT"/>
              <a:cs typeface="Arial MT"/>
            </a:endParaRPr>
          </a:p>
          <a:p>
            <a:pPr marL="682625">
              <a:lnSpc>
                <a:spcPct val="100000"/>
              </a:lnSpc>
              <a:spcBef>
                <a:spcPts val="710"/>
              </a:spcBef>
            </a:pPr>
            <a:r>
              <a:rPr sz="1710" b="1" spc="-5" dirty="0">
                <a:latin typeface="Arial" panose="020B0604020202020204"/>
                <a:cs typeface="Arial" panose="020B0604020202020204"/>
              </a:rPr>
              <a:t>else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944880">
              <a:lnSpc>
                <a:spcPct val="100000"/>
              </a:lnSpc>
              <a:spcBef>
                <a:spcPts val="705"/>
              </a:spcBef>
            </a:pPr>
            <a:r>
              <a:rPr sz="1710" spc="-15" dirty="0">
                <a:latin typeface="Arial MT"/>
                <a:cs typeface="Arial MT"/>
              </a:rPr>
              <a:t>expand</a:t>
            </a:r>
            <a:r>
              <a:rPr sz="1710" spc="30" dirty="0">
                <a:latin typeface="Arial MT"/>
                <a:cs typeface="Arial MT"/>
              </a:rPr>
              <a:t> </a:t>
            </a:r>
            <a:r>
              <a:rPr sz="1710" dirty="0">
                <a:latin typeface="Arial MT"/>
                <a:cs typeface="Arial MT"/>
              </a:rPr>
              <a:t>the</a:t>
            </a:r>
            <a:r>
              <a:rPr sz="1710" spc="-5" dirty="0">
                <a:latin typeface="Arial MT"/>
                <a:cs typeface="Arial MT"/>
              </a:rPr>
              <a:t> </a:t>
            </a:r>
            <a:r>
              <a:rPr sz="1710" dirty="0">
                <a:latin typeface="Arial MT"/>
                <a:cs typeface="Arial MT"/>
              </a:rPr>
              <a:t>node</a:t>
            </a:r>
            <a:r>
              <a:rPr sz="1710" spc="10" dirty="0">
                <a:latin typeface="Arial MT"/>
                <a:cs typeface="Arial MT"/>
              </a:rPr>
              <a:t> </a:t>
            </a:r>
            <a:r>
              <a:rPr sz="1710" dirty="0">
                <a:latin typeface="Arial MT"/>
                <a:cs typeface="Arial MT"/>
              </a:rPr>
              <a:t>and</a:t>
            </a:r>
            <a:r>
              <a:rPr sz="1710" spc="15" dirty="0">
                <a:latin typeface="Arial MT"/>
                <a:cs typeface="Arial MT"/>
              </a:rPr>
              <a:t> </a:t>
            </a:r>
            <a:r>
              <a:rPr sz="1710" dirty="0">
                <a:latin typeface="Arial MT"/>
                <a:cs typeface="Arial MT"/>
              </a:rPr>
              <a:t>add</a:t>
            </a:r>
            <a:r>
              <a:rPr sz="1710" spc="-5" dirty="0">
                <a:latin typeface="Arial MT"/>
                <a:cs typeface="Arial MT"/>
              </a:rPr>
              <a:t> </a:t>
            </a:r>
            <a:r>
              <a:rPr sz="1710" dirty="0">
                <a:latin typeface="Arial MT"/>
                <a:cs typeface="Arial MT"/>
              </a:rPr>
              <a:t>the</a:t>
            </a:r>
            <a:r>
              <a:rPr sz="1710" spc="5" dirty="0">
                <a:latin typeface="Arial MT"/>
                <a:cs typeface="Arial MT"/>
              </a:rPr>
              <a:t> </a:t>
            </a:r>
            <a:r>
              <a:rPr sz="1710" dirty="0">
                <a:latin typeface="Arial MT"/>
                <a:cs typeface="Arial MT"/>
              </a:rPr>
              <a:t>resulting</a:t>
            </a:r>
            <a:r>
              <a:rPr sz="1710" spc="-50" dirty="0">
                <a:latin typeface="Arial MT"/>
                <a:cs typeface="Arial MT"/>
              </a:rPr>
              <a:t> </a:t>
            </a:r>
            <a:r>
              <a:rPr sz="1710" dirty="0">
                <a:latin typeface="Arial MT"/>
                <a:cs typeface="Arial MT"/>
              </a:rPr>
              <a:t>nodes</a:t>
            </a:r>
            <a:r>
              <a:rPr sz="1710" spc="20" dirty="0">
                <a:latin typeface="Arial MT"/>
                <a:cs typeface="Arial MT"/>
              </a:rPr>
              <a:t> </a:t>
            </a:r>
            <a:r>
              <a:rPr sz="1710" dirty="0">
                <a:latin typeface="Arial MT"/>
                <a:cs typeface="Arial MT"/>
              </a:rPr>
              <a:t>to</a:t>
            </a:r>
            <a:r>
              <a:rPr sz="1710" spc="-5" dirty="0">
                <a:latin typeface="Arial MT"/>
                <a:cs typeface="Arial MT"/>
              </a:rPr>
              <a:t> </a:t>
            </a:r>
            <a:r>
              <a:rPr sz="1710" dirty="0">
                <a:latin typeface="Arial MT"/>
                <a:cs typeface="Arial MT"/>
              </a:rPr>
              <a:t>the</a:t>
            </a:r>
            <a:r>
              <a:rPr sz="1710" spc="-5" dirty="0">
                <a:latin typeface="Arial MT"/>
                <a:cs typeface="Arial MT"/>
              </a:rPr>
              <a:t> search</a:t>
            </a:r>
            <a:r>
              <a:rPr sz="1710" spc="25" dirty="0">
                <a:latin typeface="Arial MT"/>
                <a:cs typeface="Arial MT"/>
              </a:rPr>
              <a:t> </a:t>
            </a:r>
            <a:r>
              <a:rPr sz="1710" spc="-5" dirty="0">
                <a:latin typeface="Arial MT"/>
                <a:cs typeface="Arial MT"/>
              </a:rPr>
              <a:t>tree</a:t>
            </a:r>
            <a:endParaRPr sz="1710">
              <a:latin typeface="Arial MT"/>
              <a:cs typeface="Arial MT"/>
            </a:endParaRPr>
          </a:p>
          <a:p>
            <a:pPr marL="419100">
              <a:lnSpc>
                <a:spcPct val="100000"/>
              </a:lnSpc>
              <a:spcBef>
                <a:spcPts val="710"/>
              </a:spcBef>
            </a:pPr>
            <a:r>
              <a:rPr sz="1710" b="1" dirty="0">
                <a:latin typeface="Arial" panose="020B0604020202020204"/>
                <a:cs typeface="Arial" panose="020B0604020202020204"/>
              </a:rPr>
              <a:t>end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234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95" dirty="0"/>
              <a:t>B. </a:t>
            </a:r>
            <a:r>
              <a:rPr sz="1295" spc="10" dirty="0"/>
              <a:t>Beckert:</a:t>
            </a:r>
            <a:r>
              <a:rPr sz="1295" spc="65" dirty="0"/>
              <a:t> </a:t>
            </a:r>
            <a:r>
              <a:rPr sz="1295" spc="10" dirty="0"/>
              <a:t>Einführung </a:t>
            </a:r>
            <a:r>
              <a:rPr sz="1295" spc="5" dirty="0"/>
              <a:t>in</a:t>
            </a:r>
            <a:r>
              <a:rPr sz="1295" spc="-10" dirty="0"/>
              <a:t> </a:t>
            </a:r>
            <a:r>
              <a:rPr sz="1295" spc="5" dirty="0"/>
              <a:t>die</a:t>
            </a:r>
            <a:r>
              <a:rPr sz="1295" spc="10" dirty="0"/>
              <a:t> KI</a:t>
            </a:r>
            <a:r>
              <a:rPr sz="1295" spc="5" dirty="0"/>
              <a:t> / </a:t>
            </a:r>
            <a:r>
              <a:rPr sz="1295" spc="10" dirty="0"/>
              <a:t>KI</a:t>
            </a:r>
            <a:r>
              <a:rPr sz="1295" dirty="0"/>
              <a:t> </a:t>
            </a:r>
            <a:r>
              <a:rPr sz="1295" spc="10" dirty="0"/>
              <a:t>für</a:t>
            </a:r>
            <a:r>
              <a:rPr sz="1295" spc="-5" dirty="0"/>
              <a:t> </a:t>
            </a:r>
            <a:r>
              <a:rPr sz="1295" spc="15" dirty="0"/>
              <a:t>IM</a:t>
            </a:r>
            <a:r>
              <a:rPr sz="1295" spc="5" dirty="0"/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925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p.15</a:t>
            </a:r>
            <a:endParaRPr sz="925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3864" y="-147251"/>
            <a:ext cx="3171238" cy="1365250"/>
          </a:xfrm>
          <a:prstGeom prst="rect">
            <a:avLst/>
          </a:prstGeom>
        </p:spPr>
        <p:txBody>
          <a:bodyPr vert="horz" wrap="square" lIns="0" tIns="1174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Tree</a:t>
            </a:r>
            <a:r>
              <a:rPr spc="-40" dirty="0"/>
              <a:t> </a:t>
            </a:r>
            <a:r>
              <a:rPr spc="-10" dirty="0"/>
              <a:t>search:</a:t>
            </a:r>
            <a:r>
              <a:rPr spc="105" dirty="0"/>
              <a:t> </a:t>
            </a:r>
            <a:r>
              <a:rPr dirty="0"/>
              <a:t>Example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3692924" y="4250601"/>
            <a:ext cx="820846" cy="407487"/>
          </a:xfrm>
          <a:custGeom>
            <a:avLst/>
            <a:gdLst/>
            <a:ahLst/>
            <a:cxnLst/>
            <a:rect l="l" t="t" r="r" b="b"/>
            <a:pathLst>
              <a:path w="887729" h="440689">
                <a:moveTo>
                  <a:pt x="887332" y="220158"/>
                </a:moveTo>
                <a:lnTo>
                  <a:pt x="871484" y="161630"/>
                </a:lnTo>
                <a:lnTo>
                  <a:pt x="826759" y="109039"/>
                </a:lnTo>
                <a:lnTo>
                  <a:pt x="794889" y="85625"/>
                </a:lnTo>
                <a:lnTo>
                  <a:pt x="757386" y="64481"/>
                </a:lnTo>
                <a:lnTo>
                  <a:pt x="714778" y="45872"/>
                </a:lnTo>
                <a:lnTo>
                  <a:pt x="667594" y="30057"/>
                </a:lnTo>
                <a:lnTo>
                  <a:pt x="616362" y="17300"/>
                </a:lnTo>
                <a:lnTo>
                  <a:pt x="561611" y="7864"/>
                </a:lnTo>
                <a:lnTo>
                  <a:pt x="503869" y="2009"/>
                </a:lnTo>
                <a:lnTo>
                  <a:pt x="443666" y="0"/>
                </a:lnTo>
                <a:lnTo>
                  <a:pt x="383464" y="2009"/>
                </a:lnTo>
                <a:lnTo>
                  <a:pt x="325724" y="7864"/>
                </a:lnTo>
                <a:lnTo>
                  <a:pt x="270973" y="17300"/>
                </a:lnTo>
                <a:lnTo>
                  <a:pt x="219742" y="30057"/>
                </a:lnTo>
                <a:lnTo>
                  <a:pt x="172557" y="45872"/>
                </a:lnTo>
                <a:lnTo>
                  <a:pt x="129949" y="64481"/>
                </a:lnTo>
                <a:lnTo>
                  <a:pt x="92445" y="85625"/>
                </a:lnTo>
                <a:lnTo>
                  <a:pt x="60574" y="109039"/>
                </a:lnTo>
                <a:lnTo>
                  <a:pt x="15848" y="161630"/>
                </a:lnTo>
                <a:lnTo>
                  <a:pt x="0" y="220158"/>
                </a:lnTo>
                <a:lnTo>
                  <a:pt x="4050" y="250029"/>
                </a:lnTo>
                <a:lnTo>
                  <a:pt x="34866" y="305846"/>
                </a:lnTo>
                <a:lnTo>
                  <a:pt x="92445" y="354679"/>
                </a:lnTo>
                <a:lnTo>
                  <a:pt x="129949" y="375821"/>
                </a:lnTo>
                <a:lnTo>
                  <a:pt x="172557" y="394430"/>
                </a:lnTo>
                <a:lnTo>
                  <a:pt x="219742" y="410244"/>
                </a:lnTo>
                <a:lnTo>
                  <a:pt x="270973" y="423000"/>
                </a:lnTo>
                <a:lnTo>
                  <a:pt x="325724" y="432437"/>
                </a:lnTo>
                <a:lnTo>
                  <a:pt x="383464" y="438291"/>
                </a:lnTo>
                <a:lnTo>
                  <a:pt x="443666" y="440301"/>
                </a:lnTo>
                <a:lnTo>
                  <a:pt x="503869" y="438291"/>
                </a:lnTo>
                <a:lnTo>
                  <a:pt x="561611" y="432437"/>
                </a:lnTo>
                <a:lnTo>
                  <a:pt x="616362" y="423000"/>
                </a:lnTo>
                <a:lnTo>
                  <a:pt x="667594" y="410244"/>
                </a:lnTo>
                <a:lnTo>
                  <a:pt x="714778" y="394430"/>
                </a:lnTo>
                <a:lnTo>
                  <a:pt x="757386" y="375821"/>
                </a:lnTo>
                <a:lnTo>
                  <a:pt x="794889" y="354679"/>
                </a:lnTo>
                <a:lnTo>
                  <a:pt x="826759" y="331266"/>
                </a:lnTo>
                <a:lnTo>
                  <a:pt x="871484" y="278679"/>
                </a:lnTo>
                <a:lnTo>
                  <a:pt x="887332" y="220158"/>
                </a:lnTo>
                <a:close/>
              </a:path>
            </a:pathLst>
          </a:custGeom>
          <a:ln w="20355">
            <a:solidFill>
              <a:srgbClr val="00FF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2220"/>
          </a:p>
        </p:txBody>
      </p:sp>
      <p:sp>
        <p:nvSpPr>
          <p:cNvPr id="4" name="object 4"/>
          <p:cNvSpPr txBox="1"/>
          <p:nvPr/>
        </p:nvSpPr>
        <p:spPr>
          <a:xfrm>
            <a:off x="3732998" y="4287051"/>
            <a:ext cx="709286" cy="27813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10" spc="-500" dirty="0">
                <a:solidFill>
                  <a:srgbClr val="00FF00"/>
                </a:solidFill>
                <a:latin typeface="Arial MT"/>
                <a:cs typeface="Arial MT"/>
              </a:rPr>
              <a:t>Rimnicu</a:t>
            </a:r>
            <a:r>
              <a:rPr sz="1710" spc="-27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710" spc="-440" dirty="0">
                <a:solidFill>
                  <a:srgbClr val="00FF00"/>
                </a:solidFill>
                <a:latin typeface="Arial MT"/>
                <a:cs typeface="Arial MT"/>
              </a:rPr>
              <a:t>Vilcea</a:t>
            </a:r>
            <a:endParaRPr sz="171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0302" y="4236258"/>
            <a:ext cx="820846" cy="407487"/>
          </a:xfrm>
          <a:custGeom>
            <a:avLst/>
            <a:gdLst/>
            <a:ahLst/>
            <a:cxnLst/>
            <a:rect l="l" t="t" r="r" b="b"/>
            <a:pathLst>
              <a:path w="887729" h="440689">
                <a:moveTo>
                  <a:pt x="887332" y="220142"/>
                </a:moveTo>
                <a:lnTo>
                  <a:pt x="871484" y="161621"/>
                </a:lnTo>
                <a:lnTo>
                  <a:pt x="826759" y="109034"/>
                </a:lnTo>
                <a:lnTo>
                  <a:pt x="794889" y="85621"/>
                </a:lnTo>
                <a:lnTo>
                  <a:pt x="757386" y="64479"/>
                </a:lnTo>
                <a:lnTo>
                  <a:pt x="714778" y="45870"/>
                </a:lnTo>
                <a:lnTo>
                  <a:pt x="667594" y="30056"/>
                </a:lnTo>
                <a:lnTo>
                  <a:pt x="616362" y="17300"/>
                </a:lnTo>
                <a:lnTo>
                  <a:pt x="561611" y="7864"/>
                </a:lnTo>
                <a:lnTo>
                  <a:pt x="503869" y="2009"/>
                </a:lnTo>
                <a:lnTo>
                  <a:pt x="443666" y="0"/>
                </a:lnTo>
                <a:lnTo>
                  <a:pt x="383464" y="2009"/>
                </a:lnTo>
                <a:lnTo>
                  <a:pt x="325724" y="7864"/>
                </a:lnTo>
                <a:lnTo>
                  <a:pt x="270973" y="17300"/>
                </a:lnTo>
                <a:lnTo>
                  <a:pt x="219742" y="30056"/>
                </a:lnTo>
                <a:lnTo>
                  <a:pt x="172557" y="45870"/>
                </a:lnTo>
                <a:lnTo>
                  <a:pt x="129949" y="64479"/>
                </a:lnTo>
                <a:lnTo>
                  <a:pt x="92445" y="85621"/>
                </a:lnTo>
                <a:lnTo>
                  <a:pt x="60574" y="109034"/>
                </a:lnTo>
                <a:lnTo>
                  <a:pt x="15848" y="161621"/>
                </a:lnTo>
                <a:lnTo>
                  <a:pt x="0" y="220142"/>
                </a:lnTo>
                <a:lnTo>
                  <a:pt x="4050" y="250017"/>
                </a:lnTo>
                <a:lnTo>
                  <a:pt x="34866" y="305839"/>
                </a:lnTo>
                <a:lnTo>
                  <a:pt x="92445" y="354675"/>
                </a:lnTo>
                <a:lnTo>
                  <a:pt x="129949" y="375819"/>
                </a:lnTo>
                <a:lnTo>
                  <a:pt x="172557" y="394429"/>
                </a:lnTo>
                <a:lnTo>
                  <a:pt x="219742" y="410243"/>
                </a:lnTo>
                <a:lnTo>
                  <a:pt x="270973" y="423000"/>
                </a:lnTo>
                <a:lnTo>
                  <a:pt x="325724" y="432437"/>
                </a:lnTo>
                <a:lnTo>
                  <a:pt x="383464" y="438291"/>
                </a:lnTo>
                <a:lnTo>
                  <a:pt x="443666" y="440301"/>
                </a:lnTo>
                <a:lnTo>
                  <a:pt x="503869" y="438291"/>
                </a:lnTo>
                <a:lnTo>
                  <a:pt x="561611" y="432437"/>
                </a:lnTo>
                <a:lnTo>
                  <a:pt x="616362" y="423000"/>
                </a:lnTo>
                <a:lnTo>
                  <a:pt x="667594" y="410243"/>
                </a:lnTo>
                <a:lnTo>
                  <a:pt x="714778" y="394429"/>
                </a:lnTo>
                <a:lnTo>
                  <a:pt x="757386" y="375819"/>
                </a:lnTo>
                <a:lnTo>
                  <a:pt x="794889" y="354675"/>
                </a:lnTo>
                <a:lnTo>
                  <a:pt x="826759" y="331261"/>
                </a:lnTo>
                <a:lnTo>
                  <a:pt x="871484" y="278670"/>
                </a:lnTo>
                <a:lnTo>
                  <a:pt x="887332" y="220142"/>
                </a:lnTo>
                <a:close/>
              </a:path>
            </a:pathLst>
          </a:custGeom>
          <a:ln w="20355">
            <a:solidFill>
              <a:srgbClr val="00FF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2220"/>
          </a:p>
        </p:txBody>
      </p:sp>
      <p:sp>
        <p:nvSpPr>
          <p:cNvPr id="6" name="object 6"/>
          <p:cNvSpPr txBox="1"/>
          <p:nvPr/>
        </p:nvSpPr>
        <p:spPr>
          <a:xfrm>
            <a:off x="6048865" y="4255438"/>
            <a:ext cx="375781" cy="308610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40" spc="-430" dirty="0">
                <a:solidFill>
                  <a:srgbClr val="00FF00"/>
                </a:solidFill>
                <a:latin typeface="Arial MT"/>
                <a:cs typeface="Arial MT"/>
              </a:rPr>
              <a:t>Lugoj</a:t>
            </a:r>
            <a:endParaRPr sz="194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454311" y="2913111"/>
            <a:ext cx="820846" cy="407487"/>
          </a:xfrm>
          <a:custGeom>
            <a:avLst/>
            <a:gdLst/>
            <a:ahLst/>
            <a:cxnLst/>
            <a:rect l="l" t="t" r="r" b="b"/>
            <a:pathLst>
              <a:path w="887729" h="440689">
                <a:moveTo>
                  <a:pt x="887332" y="220142"/>
                </a:moveTo>
                <a:lnTo>
                  <a:pt x="871484" y="161621"/>
                </a:lnTo>
                <a:lnTo>
                  <a:pt x="826759" y="109034"/>
                </a:lnTo>
                <a:lnTo>
                  <a:pt x="794889" y="85621"/>
                </a:lnTo>
                <a:lnTo>
                  <a:pt x="757386" y="64479"/>
                </a:lnTo>
                <a:lnTo>
                  <a:pt x="714778" y="45870"/>
                </a:lnTo>
                <a:lnTo>
                  <a:pt x="667594" y="30056"/>
                </a:lnTo>
                <a:lnTo>
                  <a:pt x="616362" y="17300"/>
                </a:lnTo>
                <a:lnTo>
                  <a:pt x="561611" y="7864"/>
                </a:lnTo>
                <a:lnTo>
                  <a:pt x="503869" y="2009"/>
                </a:lnTo>
                <a:lnTo>
                  <a:pt x="443666" y="0"/>
                </a:lnTo>
                <a:lnTo>
                  <a:pt x="383464" y="2009"/>
                </a:lnTo>
                <a:lnTo>
                  <a:pt x="325724" y="7864"/>
                </a:lnTo>
                <a:lnTo>
                  <a:pt x="270973" y="17300"/>
                </a:lnTo>
                <a:lnTo>
                  <a:pt x="219742" y="30056"/>
                </a:lnTo>
                <a:lnTo>
                  <a:pt x="172557" y="45870"/>
                </a:lnTo>
                <a:lnTo>
                  <a:pt x="129949" y="64479"/>
                </a:lnTo>
                <a:lnTo>
                  <a:pt x="92445" y="85621"/>
                </a:lnTo>
                <a:lnTo>
                  <a:pt x="60574" y="109034"/>
                </a:lnTo>
                <a:lnTo>
                  <a:pt x="15848" y="161621"/>
                </a:lnTo>
                <a:lnTo>
                  <a:pt x="0" y="220142"/>
                </a:lnTo>
                <a:lnTo>
                  <a:pt x="4050" y="250017"/>
                </a:lnTo>
                <a:lnTo>
                  <a:pt x="34866" y="305839"/>
                </a:lnTo>
                <a:lnTo>
                  <a:pt x="92445" y="354675"/>
                </a:lnTo>
                <a:lnTo>
                  <a:pt x="129949" y="375819"/>
                </a:lnTo>
                <a:lnTo>
                  <a:pt x="172557" y="394429"/>
                </a:lnTo>
                <a:lnTo>
                  <a:pt x="219742" y="410243"/>
                </a:lnTo>
                <a:lnTo>
                  <a:pt x="270973" y="423000"/>
                </a:lnTo>
                <a:lnTo>
                  <a:pt x="325724" y="432437"/>
                </a:lnTo>
                <a:lnTo>
                  <a:pt x="383464" y="438291"/>
                </a:lnTo>
                <a:lnTo>
                  <a:pt x="443666" y="440301"/>
                </a:lnTo>
                <a:lnTo>
                  <a:pt x="503869" y="438291"/>
                </a:lnTo>
                <a:lnTo>
                  <a:pt x="561611" y="432437"/>
                </a:lnTo>
                <a:lnTo>
                  <a:pt x="616362" y="423000"/>
                </a:lnTo>
                <a:lnTo>
                  <a:pt x="667594" y="410243"/>
                </a:lnTo>
                <a:lnTo>
                  <a:pt x="714778" y="394429"/>
                </a:lnTo>
                <a:lnTo>
                  <a:pt x="757386" y="375819"/>
                </a:lnTo>
                <a:lnTo>
                  <a:pt x="794889" y="354675"/>
                </a:lnTo>
                <a:lnTo>
                  <a:pt x="826759" y="331261"/>
                </a:lnTo>
                <a:lnTo>
                  <a:pt x="871484" y="278670"/>
                </a:lnTo>
                <a:lnTo>
                  <a:pt x="887332" y="220142"/>
                </a:lnTo>
                <a:close/>
              </a:path>
            </a:pathLst>
          </a:custGeom>
          <a:ln w="20355">
            <a:solidFill>
              <a:srgbClr val="00FF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2220"/>
          </a:p>
        </p:txBody>
      </p:sp>
      <p:sp>
        <p:nvSpPr>
          <p:cNvPr id="8" name="object 8"/>
          <p:cNvSpPr txBox="1"/>
          <p:nvPr/>
        </p:nvSpPr>
        <p:spPr>
          <a:xfrm>
            <a:off x="7636879" y="2932279"/>
            <a:ext cx="431561" cy="308610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40" spc="-415" dirty="0">
                <a:solidFill>
                  <a:srgbClr val="00FF00"/>
                </a:solidFill>
                <a:latin typeface="Arial MT"/>
                <a:cs typeface="Arial MT"/>
              </a:rPr>
              <a:t>Zerind</a:t>
            </a:r>
            <a:endParaRPr sz="194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92938" y="2913111"/>
            <a:ext cx="820846" cy="407487"/>
          </a:xfrm>
          <a:custGeom>
            <a:avLst/>
            <a:gdLst/>
            <a:ahLst/>
            <a:cxnLst/>
            <a:rect l="l" t="t" r="r" b="b"/>
            <a:pathLst>
              <a:path w="887730" h="440689">
                <a:moveTo>
                  <a:pt x="887332" y="220142"/>
                </a:moveTo>
                <a:lnTo>
                  <a:pt x="871484" y="161621"/>
                </a:lnTo>
                <a:lnTo>
                  <a:pt x="826759" y="109034"/>
                </a:lnTo>
                <a:lnTo>
                  <a:pt x="794889" y="85621"/>
                </a:lnTo>
                <a:lnTo>
                  <a:pt x="757386" y="64479"/>
                </a:lnTo>
                <a:lnTo>
                  <a:pt x="714778" y="45870"/>
                </a:lnTo>
                <a:lnTo>
                  <a:pt x="667594" y="30056"/>
                </a:lnTo>
                <a:lnTo>
                  <a:pt x="616362" y="17300"/>
                </a:lnTo>
                <a:lnTo>
                  <a:pt x="561611" y="7864"/>
                </a:lnTo>
                <a:lnTo>
                  <a:pt x="503869" y="2009"/>
                </a:lnTo>
                <a:lnTo>
                  <a:pt x="443666" y="0"/>
                </a:lnTo>
                <a:lnTo>
                  <a:pt x="383462" y="2009"/>
                </a:lnTo>
                <a:lnTo>
                  <a:pt x="325721" y="7864"/>
                </a:lnTo>
                <a:lnTo>
                  <a:pt x="270969" y="17300"/>
                </a:lnTo>
                <a:lnTo>
                  <a:pt x="219737" y="30056"/>
                </a:lnTo>
                <a:lnTo>
                  <a:pt x="172553" y="45870"/>
                </a:lnTo>
                <a:lnTo>
                  <a:pt x="129945" y="64479"/>
                </a:lnTo>
                <a:lnTo>
                  <a:pt x="92442" y="85621"/>
                </a:lnTo>
                <a:lnTo>
                  <a:pt x="60572" y="109034"/>
                </a:lnTo>
                <a:lnTo>
                  <a:pt x="15847" y="161621"/>
                </a:lnTo>
                <a:lnTo>
                  <a:pt x="0" y="220142"/>
                </a:lnTo>
                <a:lnTo>
                  <a:pt x="4050" y="250017"/>
                </a:lnTo>
                <a:lnTo>
                  <a:pt x="34865" y="305839"/>
                </a:lnTo>
                <a:lnTo>
                  <a:pt x="92442" y="354675"/>
                </a:lnTo>
                <a:lnTo>
                  <a:pt x="129945" y="375819"/>
                </a:lnTo>
                <a:lnTo>
                  <a:pt x="172553" y="394429"/>
                </a:lnTo>
                <a:lnTo>
                  <a:pt x="219737" y="410243"/>
                </a:lnTo>
                <a:lnTo>
                  <a:pt x="270969" y="423000"/>
                </a:lnTo>
                <a:lnTo>
                  <a:pt x="325721" y="432437"/>
                </a:lnTo>
                <a:lnTo>
                  <a:pt x="383462" y="438291"/>
                </a:lnTo>
                <a:lnTo>
                  <a:pt x="443666" y="440301"/>
                </a:lnTo>
                <a:lnTo>
                  <a:pt x="503869" y="438291"/>
                </a:lnTo>
                <a:lnTo>
                  <a:pt x="561611" y="432437"/>
                </a:lnTo>
                <a:lnTo>
                  <a:pt x="616362" y="423000"/>
                </a:lnTo>
                <a:lnTo>
                  <a:pt x="667594" y="410243"/>
                </a:lnTo>
                <a:lnTo>
                  <a:pt x="714778" y="394429"/>
                </a:lnTo>
                <a:lnTo>
                  <a:pt x="757386" y="375819"/>
                </a:lnTo>
                <a:lnTo>
                  <a:pt x="794889" y="354675"/>
                </a:lnTo>
                <a:lnTo>
                  <a:pt x="826759" y="331261"/>
                </a:lnTo>
                <a:lnTo>
                  <a:pt x="871484" y="278670"/>
                </a:lnTo>
                <a:lnTo>
                  <a:pt x="887332" y="220142"/>
                </a:lnTo>
                <a:close/>
              </a:path>
            </a:pathLst>
          </a:custGeom>
          <a:ln w="20355">
            <a:solidFill>
              <a:srgbClr val="00FF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2220"/>
          </a:p>
        </p:txBody>
      </p:sp>
      <p:sp>
        <p:nvSpPr>
          <p:cNvPr id="10" name="object 10"/>
          <p:cNvSpPr txBox="1"/>
          <p:nvPr/>
        </p:nvSpPr>
        <p:spPr>
          <a:xfrm>
            <a:off x="2429485" y="2932302"/>
            <a:ext cx="344074" cy="308610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40" spc="-390" dirty="0">
                <a:solidFill>
                  <a:srgbClr val="00FF00"/>
                </a:solidFill>
                <a:latin typeface="Arial MT"/>
                <a:cs typeface="Arial MT"/>
              </a:rPr>
              <a:t>Sibiu</a:t>
            </a:r>
            <a:endParaRPr sz="194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78318" y="4236258"/>
            <a:ext cx="820846" cy="407487"/>
          </a:xfrm>
          <a:custGeom>
            <a:avLst/>
            <a:gdLst/>
            <a:ahLst/>
            <a:cxnLst/>
            <a:rect l="l" t="t" r="r" b="b"/>
            <a:pathLst>
              <a:path w="887730" h="440689">
                <a:moveTo>
                  <a:pt x="887332" y="220142"/>
                </a:moveTo>
                <a:lnTo>
                  <a:pt x="871484" y="161621"/>
                </a:lnTo>
                <a:lnTo>
                  <a:pt x="826759" y="109034"/>
                </a:lnTo>
                <a:lnTo>
                  <a:pt x="794889" y="85621"/>
                </a:lnTo>
                <a:lnTo>
                  <a:pt x="757386" y="64479"/>
                </a:lnTo>
                <a:lnTo>
                  <a:pt x="714778" y="45870"/>
                </a:lnTo>
                <a:lnTo>
                  <a:pt x="667594" y="30056"/>
                </a:lnTo>
                <a:lnTo>
                  <a:pt x="616362" y="17300"/>
                </a:lnTo>
                <a:lnTo>
                  <a:pt x="561611" y="7864"/>
                </a:lnTo>
                <a:lnTo>
                  <a:pt x="503869" y="2009"/>
                </a:lnTo>
                <a:lnTo>
                  <a:pt x="443666" y="0"/>
                </a:lnTo>
                <a:lnTo>
                  <a:pt x="383462" y="2009"/>
                </a:lnTo>
                <a:lnTo>
                  <a:pt x="325721" y="7864"/>
                </a:lnTo>
                <a:lnTo>
                  <a:pt x="270969" y="17300"/>
                </a:lnTo>
                <a:lnTo>
                  <a:pt x="219737" y="30056"/>
                </a:lnTo>
                <a:lnTo>
                  <a:pt x="172553" y="45870"/>
                </a:lnTo>
                <a:lnTo>
                  <a:pt x="129945" y="64479"/>
                </a:lnTo>
                <a:lnTo>
                  <a:pt x="92442" y="85621"/>
                </a:lnTo>
                <a:lnTo>
                  <a:pt x="60572" y="109034"/>
                </a:lnTo>
                <a:lnTo>
                  <a:pt x="15847" y="161621"/>
                </a:lnTo>
                <a:lnTo>
                  <a:pt x="0" y="220142"/>
                </a:lnTo>
                <a:lnTo>
                  <a:pt x="4050" y="250017"/>
                </a:lnTo>
                <a:lnTo>
                  <a:pt x="34865" y="305839"/>
                </a:lnTo>
                <a:lnTo>
                  <a:pt x="92442" y="354675"/>
                </a:lnTo>
                <a:lnTo>
                  <a:pt x="129945" y="375819"/>
                </a:lnTo>
                <a:lnTo>
                  <a:pt x="172553" y="394429"/>
                </a:lnTo>
                <a:lnTo>
                  <a:pt x="219737" y="410243"/>
                </a:lnTo>
                <a:lnTo>
                  <a:pt x="270969" y="423000"/>
                </a:lnTo>
                <a:lnTo>
                  <a:pt x="325721" y="432437"/>
                </a:lnTo>
                <a:lnTo>
                  <a:pt x="383462" y="438291"/>
                </a:lnTo>
                <a:lnTo>
                  <a:pt x="443666" y="440301"/>
                </a:lnTo>
                <a:lnTo>
                  <a:pt x="503869" y="438291"/>
                </a:lnTo>
                <a:lnTo>
                  <a:pt x="561611" y="432437"/>
                </a:lnTo>
                <a:lnTo>
                  <a:pt x="616362" y="423000"/>
                </a:lnTo>
                <a:lnTo>
                  <a:pt x="667594" y="410243"/>
                </a:lnTo>
                <a:lnTo>
                  <a:pt x="714778" y="394429"/>
                </a:lnTo>
                <a:lnTo>
                  <a:pt x="757386" y="375819"/>
                </a:lnTo>
                <a:lnTo>
                  <a:pt x="794889" y="354675"/>
                </a:lnTo>
                <a:lnTo>
                  <a:pt x="826759" y="331261"/>
                </a:lnTo>
                <a:lnTo>
                  <a:pt x="871484" y="278670"/>
                </a:lnTo>
                <a:lnTo>
                  <a:pt x="887332" y="220142"/>
                </a:lnTo>
                <a:close/>
              </a:path>
            </a:pathLst>
          </a:custGeom>
          <a:ln w="20355">
            <a:solidFill>
              <a:srgbClr val="00FF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2220"/>
          </a:p>
        </p:txBody>
      </p:sp>
      <p:sp>
        <p:nvSpPr>
          <p:cNvPr id="12" name="object 12"/>
          <p:cNvSpPr txBox="1"/>
          <p:nvPr/>
        </p:nvSpPr>
        <p:spPr>
          <a:xfrm>
            <a:off x="920866" y="4255438"/>
            <a:ext cx="327634" cy="308610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40" spc="-465" dirty="0">
                <a:solidFill>
                  <a:srgbClr val="00FF00"/>
                </a:solidFill>
                <a:latin typeface="Arial MT"/>
                <a:cs typeface="Arial MT"/>
              </a:rPr>
              <a:t>Arad</a:t>
            </a:r>
            <a:endParaRPr sz="194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692148" y="4236258"/>
            <a:ext cx="820846" cy="407487"/>
          </a:xfrm>
          <a:custGeom>
            <a:avLst/>
            <a:gdLst/>
            <a:ahLst/>
            <a:cxnLst/>
            <a:rect l="l" t="t" r="r" b="b"/>
            <a:pathLst>
              <a:path w="887730" h="440689">
                <a:moveTo>
                  <a:pt x="887332" y="220142"/>
                </a:moveTo>
                <a:lnTo>
                  <a:pt x="871484" y="161621"/>
                </a:lnTo>
                <a:lnTo>
                  <a:pt x="826759" y="109034"/>
                </a:lnTo>
                <a:lnTo>
                  <a:pt x="794889" y="85621"/>
                </a:lnTo>
                <a:lnTo>
                  <a:pt x="757386" y="64479"/>
                </a:lnTo>
                <a:lnTo>
                  <a:pt x="714778" y="45870"/>
                </a:lnTo>
                <a:lnTo>
                  <a:pt x="667594" y="30056"/>
                </a:lnTo>
                <a:lnTo>
                  <a:pt x="616362" y="17300"/>
                </a:lnTo>
                <a:lnTo>
                  <a:pt x="561611" y="7864"/>
                </a:lnTo>
                <a:lnTo>
                  <a:pt x="503869" y="2009"/>
                </a:lnTo>
                <a:lnTo>
                  <a:pt x="443666" y="0"/>
                </a:lnTo>
                <a:lnTo>
                  <a:pt x="383464" y="2009"/>
                </a:lnTo>
                <a:lnTo>
                  <a:pt x="325724" y="7864"/>
                </a:lnTo>
                <a:lnTo>
                  <a:pt x="270973" y="17300"/>
                </a:lnTo>
                <a:lnTo>
                  <a:pt x="219742" y="30056"/>
                </a:lnTo>
                <a:lnTo>
                  <a:pt x="172557" y="45870"/>
                </a:lnTo>
                <a:lnTo>
                  <a:pt x="129949" y="64479"/>
                </a:lnTo>
                <a:lnTo>
                  <a:pt x="92445" y="85621"/>
                </a:lnTo>
                <a:lnTo>
                  <a:pt x="60574" y="109034"/>
                </a:lnTo>
                <a:lnTo>
                  <a:pt x="15848" y="161621"/>
                </a:lnTo>
                <a:lnTo>
                  <a:pt x="0" y="220142"/>
                </a:lnTo>
                <a:lnTo>
                  <a:pt x="4050" y="250017"/>
                </a:lnTo>
                <a:lnTo>
                  <a:pt x="34866" y="305839"/>
                </a:lnTo>
                <a:lnTo>
                  <a:pt x="92445" y="354675"/>
                </a:lnTo>
                <a:lnTo>
                  <a:pt x="129949" y="375819"/>
                </a:lnTo>
                <a:lnTo>
                  <a:pt x="172557" y="394429"/>
                </a:lnTo>
                <a:lnTo>
                  <a:pt x="219742" y="410243"/>
                </a:lnTo>
                <a:lnTo>
                  <a:pt x="270973" y="423000"/>
                </a:lnTo>
                <a:lnTo>
                  <a:pt x="325724" y="432437"/>
                </a:lnTo>
                <a:lnTo>
                  <a:pt x="383464" y="438291"/>
                </a:lnTo>
                <a:lnTo>
                  <a:pt x="443666" y="440301"/>
                </a:lnTo>
                <a:lnTo>
                  <a:pt x="503869" y="438291"/>
                </a:lnTo>
                <a:lnTo>
                  <a:pt x="561611" y="432437"/>
                </a:lnTo>
                <a:lnTo>
                  <a:pt x="616362" y="423000"/>
                </a:lnTo>
                <a:lnTo>
                  <a:pt x="667594" y="410243"/>
                </a:lnTo>
                <a:lnTo>
                  <a:pt x="714778" y="394429"/>
                </a:lnTo>
                <a:lnTo>
                  <a:pt x="757386" y="375819"/>
                </a:lnTo>
                <a:lnTo>
                  <a:pt x="794889" y="354675"/>
                </a:lnTo>
                <a:lnTo>
                  <a:pt x="826759" y="331261"/>
                </a:lnTo>
                <a:lnTo>
                  <a:pt x="871484" y="278670"/>
                </a:lnTo>
                <a:lnTo>
                  <a:pt x="887332" y="220142"/>
                </a:lnTo>
                <a:close/>
              </a:path>
            </a:pathLst>
          </a:custGeom>
          <a:ln w="20355">
            <a:solidFill>
              <a:srgbClr val="00FF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2220"/>
          </a:p>
        </p:txBody>
      </p:sp>
      <p:sp>
        <p:nvSpPr>
          <p:cNvPr id="14" name="object 14"/>
          <p:cNvSpPr txBox="1"/>
          <p:nvPr/>
        </p:nvSpPr>
        <p:spPr>
          <a:xfrm>
            <a:off x="1820755" y="4255438"/>
            <a:ext cx="551928" cy="308610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40" spc="-459" dirty="0">
                <a:solidFill>
                  <a:srgbClr val="00FF00"/>
                </a:solidFill>
                <a:latin typeface="Arial MT"/>
                <a:cs typeface="Arial MT"/>
              </a:rPr>
              <a:t>Fagaras</a:t>
            </a:r>
            <a:endParaRPr sz="1940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680524" y="4236258"/>
            <a:ext cx="820846" cy="407487"/>
          </a:xfrm>
          <a:custGeom>
            <a:avLst/>
            <a:gdLst/>
            <a:ahLst/>
            <a:cxnLst/>
            <a:rect l="l" t="t" r="r" b="b"/>
            <a:pathLst>
              <a:path w="887729" h="440689">
                <a:moveTo>
                  <a:pt x="887332" y="220142"/>
                </a:moveTo>
                <a:lnTo>
                  <a:pt x="871484" y="161621"/>
                </a:lnTo>
                <a:lnTo>
                  <a:pt x="826759" y="109034"/>
                </a:lnTo>
                <a:lnTo>
                  <a:pt x="794889" y="85621"/>
                </a:lnTo>
                <a:lnTo>
                  <a:pt x="757386" y="64479"/>
                </a:lnTo>
                <a:lnTo>
                  <a:pt x="714778" y="45870"/>
                </a:lnTo>
                <a:lnTo>
                  <a:pt x="667594" y="30056"/>
                </a:lnTo>
                <a:lnTo>
                  <a:pt x="616362" y="17300"/>
                </a:lnTo>
                <a:lnTo>
                  <a:pt x="561611" y="7864"/>
                </a:lnTo>
                <a:lnTo>
                  <a:pt x="503869" y="2009"/>
                </a:lnTo>
                <a:lnTo>
                  <a:pt x="443666" y="0"/>
                </a:lnTo>
                <a:lnTo>
                  <a:pt x="383464" y="2009"/>
                </a:lnTo>
                <a:lnTo>
                  <a:pt x="325724" y="7864"/>
                </a:lnTo>
                <a:lnTo>
                  <a:pt x="270973" y="17300"/>
                </a:lnTo>
                <a:lnTo>
                  <a:pt x="219742" y="30056"/>
                </a:lnTo>
                <a:lnTo>
                  <a:pt x="172557" y="45870"/>
                </a:lnTo>
                <a:lnTo>
                  <a:pt x="129949" y="64479"/>
                </a:lnTo>
                <a:lnTo>
                  <a:pt x="92445" y="85621"/>
                </a:lnTo>
                <a:lnTo>
                  <a:pt x="60574" y="109034"/>
                </a:lnTo>
                <a:lnTo>
                  <a:pt x="15848" y="161621"/>
                </a:lnTo>
                <a:lnTo>
                  <a:pt x="0" y="220142"/>
                </a:lnTo>
                <a:lnTo>
                  <a:pt x="4050" y="250017"/>
                </a:lnTo>
                <a:lnTo>
                  <a:pt x="34866" y="305839"/>
                </a:lnTo>
                <a:lnTo>
                  <a:pt x="92445" y="354675"/>
                </a:lnTo>
                <a:lnTo>
                  <a:pt x="129949" y="375819"/>
                </a:lnTo>
                <a:lnTo>
                  <a:pt x="172557" y="394429"/>
                </a:lnTo>
                <a:lnTo>
                  <a:pt x="219742" y="410243"/>
                </a:lnTo>
                <a:lnTo>
                  <a:pt x="270973" y="423000"/>
                </a:lnTo>
                <a:lnTo>
                  <a:pt x="325724" y="432437"/>
                </a:lnTo>
                <a:lnTo>
                  <a:pt x="383464" y="438291"/>
                </a:lnTo>
                <a:lnTo>
                  <a:pt x="443666" y="440301"/>
                </a:lnTo>
                <a:lnTo>
                  <a:pt x="503869" y="438291"/>
                </a:lnTo>
                <a:lnTo>
                  <a:pt x="561611" y="432437"/>
                </a:lnTo>
                <a:lnTo>
                  <a:pt x="616362" y="423000"/>
                </a:lnTo>
                <a:lnTo>
                  <a:pt x="667594" y="410243"/>
                </a:lnTo>
                <a:lnTo>
                  <a:pt x="714778" y="394429"/>
                </a:lnTo>
                <a:lnTo>
                  <a:pt x="757386" y="375819"/>
                </a:lnTo>
                <a:lnTo>
                  <a:pt x="794889" y="354675"/>
                </a:lnTo>
                <a:lnTo>
                  <a:pt x="826759" y="331261"/>
                </a:lnTo>
                <a:lnTo>
                  <a:pt x="871484" y="278670"/>
                </a:lnTo>
                <a:lnTo>
                  <a:pt x="887332" y="220142"/>
                </a:lnTo>
                <a:close/>
              </a:path>
            </a:pathLst>
          </a:custGeom>
          <a:ln w="20355">
            <a:solidFill>
              <a:srgbClr val="00FF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2220"/>
          </a:p>
        </p:txBody>
      </p:sp>
      <p:sp>
        <p:nvSpPr>
          <p:cNvPr id="16" name="object 16"/>
          <p:cNvSpPr txBox="1"/>
          <p:nvPr/>
        </p:nvSpPr>
        <p:spPr>
          <a:xfrm>
            <a:off x="2833109" y="4255438"/>
            <a:ext cx="503781" cy="308610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40" spc="-490" dirty="0">
                <a:solidFill>
                  <a:srgbClr val="00FF00"/>
                </a:solidFill>
                <a:latin typeface="Arial MT"/>
                <a:cs typeface="Arial MT"/>
              </a:rPr>
              <a:t>Oradea</a:t>
            </a:r>
            <a:endParaRPr sz="194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313812" y="2913111"/>
            <a:ext cx="820846" cy="407487"/>
          </a:xfrm>
          <a:custGeom>
            <a:avLst/>
            <a:gdLst/>
            <a:ahLst/>
            <a:cxnLst/>
            <a:rect l="l" t="t" r="r" b="b"/>
            <a:pathLst>
              <a:path w="887729" h="440689">
                <a:moveTo>
                  <a:pt x="887332" y="220142"/>
                </a:moveTo>
                <a:lnTo>
                  <a:pt x="871484" y="161621"/>
                </a:lnTo>
                <a:lnTo>
                  <a:pt x="826759" y="109034"/>
                </a:lnTo>
                <a:lnTo>
                  <a:pt x="794889" y="85621"/>
                </a:lnTo>
                <a:lnTo>
                  <a:pt x="757386" y="64479"/>
                </a:lnTo>
                <a:lnTo>
                  <a:pt x="714778" y="45870"/>
                </a:lnTo>
                <a:lnTo>
                  <a:pt x="667594" y="30056"/>
                </a:lnTo>
                <a:lnTo>
                  <a:pt x="616362" y="17300"/>
                </a:lnTo>
                <a:lnTo>
                  <a:pt x="561611" y="7864"/>
                </a:lnTo>
                <a:lnTo>
                  <a:pt x="503869" y="2009"/>
                </a:lnTo>
                <a:lnTo>
                  <a:pt x="443666" y="0"/>
                </a:lnTo>
                <a:lnTo>
                  <a:pt x="383464" y="2009"/>
                </a:lnTo>
                <a:lnTo>
                  <a:pt x="325724" y="7864"/>
                </a:lnTo>
                <a:lnTo>
                  <a:pt x="270973" y="17300"/>
                </a:lnTo>
                <a:lnTo>
                  <a:pt x="219742" y="30056"/>
                </a:lnTo>
                <a:lnTo>
                  <a:pt x="172557" y="45870"/>
                </a:lnTo>
                <a:lnTo>
                  <a:pt x="129949" y="64479"/>
                </a:lnTo>
                <a:lnTo>
                  <a:pt x="92445" y="85621"/>
                </a:lnTo>
                <a:lnTo>
                  <a:pt x="60574" y="109034"/>
                </a:lnTo>
                <a:lnTo>
                  <a:pt x="15848" y="161621"/>
                </a:lnTo>
                <a:lnTo>
                  <a:pt x="0" y="220142"/>
                </a:lnTo>
                <a:lnTo>
                  <a:pt x="4050" y="250017"/>
                </a:lnTo>
                <a:lnTo>
                  <a:pt x="34866" y="305839"/>
                </a:lnTo>
                <a:lnTo>
                  <a:pt x="92445" y="354675"/>
                </a:lnTo>
                <a:lnTo>
                  <a:pt x="129949" y="375819"/>
                </a:lnTo>
                <a:lnTo>
                  <a:pt x="172557" y="394429"/>
                </a:lnTo>
                <a:lnTo>
                  <a:pt x="219742" y="410243"/>
                </a:lnTo>
                <a:lnTo>
                  <a:pt x="270973" y="423000"/>
                </a:lnTo>
                <a:lnTo>
                  <a:pt x="325724" y="432437"/>
                </a:lnTo>
                <a:lnTo>
                  <a:pt x="383464" y="438291"/>
                </a:lnTo>
                <a:lnTo>
                  <a:pt x="443666" y="440301"/>
                </a:lnTo>
                <a:lnTo>
                  <a:pt x="503869" y="438291"/>
                </a:lnTo>
                <a:lnTo>
                  <a:pt x="561611" y="432437"/>
                </a:lnTo>
                <a:lnTo>
                  <a:pt x="616362" y="423000"/>
                </a:lnTo>
                <a:lnTo>
                  <a:pt x="667594" y="410243"/>
                </a:lnTo>
                <a:lnTo>
                  <a:pt x="714778" y="394429"/>
                </a:lnTo>
                <a:lnTo>
                  <a:pt x="757386" y="375819"/>
                </a:lnTo>
                <a:lnTo>
                  <a:pt x="794889" y="354675"/>
                </a:lnTo>
                <a:lnTo>
                  <a:pt x="826759" y="331261"/>
                </a:lnTo>
                <a:lnTo>
                  <a:pt x="871484" y="278670"/>
                </a:lnTo>
                <a:lnTo>
                  <a:pt x="887332" y="220142"/>
                </a:lnTo>
                <a:close/>
              </a:path>
            </a:pathLst>
          </a:custGeom>
          <a:ln w="20355">
            <a:solidFill>
              <a:srgbClr val="00FF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2220"/>
          </a:p>
        </p:txBody>
      </p:sp>
      <p:sp>
        <p:nvSpPr>
          <p:cNvPr id="18" name="object 18"/>
          <p:cNvSpPr txBox="1"/>
          <p:nvPr/>
        </p:nvSpPr>
        <p:spPr>
          <a:xfrm>
            <a:off x="5400420" y="2932279"/>
            <a:ext cx="655855" cy="308610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40" spc="-430" dirty="0">
                <a:solidFill>
                  <a:srgbClr val="00FF00"/>
                </a:solidFill>
                <a:latin typeface="Arial MT"/>
                <a:cs typeface="Arial MT"/>
              </a:rPr>
              <a:t>Timisoara</a:t>
            </a:r>
            <a:endParaRPr sz="194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990712" y="4236258"/>
            <a:ext cx="820846" cy="407487"/>
          </a:xfrm>
          <a:custGeom>
            <a:avLst/>
            <a:gdLst/>
            <a:ahLst/>
            <a:cxnLst/>
            <a:rect l="l" t="t" r="r" b="b"/>
            <a:pathLst>
              <a:path w="887729" h="440689">
                <a:moveTo>
                  <a:pt x="887332" y="220142"/>
                </a:moveTo>
                <a:lnTo>
                  <a:pt x="871484" y="161621"/>
                </a:lnTo>
                <a:lnTo>
                  <a:pt x="826759" y="109034"/>
                </a:lnTo>
                <a:lnTo>
                  <a:pt x="794889" y="85621"/>
                </a:lnTo>
                <a:lnTo>
                  <a:pt x="757386" y="64479"/>
                </a:lnTo>
                <a:lnTo>
                  <a:pt x="714778" y="45870"/>
                </a:lnTo>
                <a:lnTo>
                  <a:pt x="667594" y="30056"/>
                </a:lnTo>
                <a:lnTo>
                  <a:pt x="616362" y="17300"/>
                </a:lnTo>
                <a:lnTo>
                  <a:pt x="561611" y="7864"/>
                </a:lnTo>
                <a:lnTo>
                  <a:pt x="503869" y="2009"/>
                </a:lnTo>
                <a:lnTo>
                  <a:pt x="443666" y="0"/>
                </a:lnTo>
                <a:lnTo>
                  <a:pt x="383462" y="2009"/>
                </a:lnTo>
                <a:lnTo>
                  <a:pt x="325721" y="7864"/>
                </a:lnTo>
                <a:lnTo>
                  <a:pt x="270969" y="17300"/>
                </a:lnTo>
                <a:lnTo>
                  <a:pt x="219737" y="30056"/>
                </a:lnTo>
                <a:lnTo>
                  <a:pt x="172553" y="45870"/>
                </a:lnTo>
                <a:lnTo>
                  <a:pt x="129945" y="64479"/>
                </a:lnTo>
                <a:lnTo>
                  <a:pt x="92442" y="85621"/>
                </a:lnTo>
                <a:lnTo>
                  <a:pt x="60572" y="109034"/>
                </a:lnTo>
                <a:lnTo>
                  <a:pt x="15847" y="161621"/>
                </a:lnTo>
                <a:lnTo>
                  <a:pt x="0" y="220142"/>
                </a:lnTo>
                <a:lnTo>
                  <a:pt x="4050" y="250017"/>
                </a:lnTo>
                <a:lnTo>
                  <a:pt x="34865" y="305839"/>
                </a:lnTo>
                <a:lnTo>
                  <a:pt x="92442" y="354675"/>
                </a:lnTo>
                <a:lnTo>
                  <a:pt x="129945" y="375819"/>
                </a:lnTo>
                <a:lnTo>
                  <a:pt x="172553" y="394429"/>
                </a:lnTo>
                <a:lnTo>
                  <a:pt x="219737" y="410243"/>
                </a:lnTo>
                <a:lnTo>
                  <a:pt x="270969" y="423000"/>
                </a:lnTo>
                <a:lnTo>
                  <a:pt x="325721" y="432437"/>
                </a:lnTo>
                <a:lnTo>
                  <a:pt x="383462" y="438291"/>
                </a:lnTo>
                <a:lnTo>
                  <a:pt x="443666" y="440301"/>
                </a:lnTo>
                <a:lnTo>
                  <a:pt x="503869" y="438291"/>
                </a:lnTo>
                <a:lnTo>
                  <a:pt x="561611" y="432437"/>
                </a:lnTo>
                <a:lnTo>
                  <a:pt x="616362" y="423000"/>
                </a:lnTo>
                <a:lnTo>
                  <a:pt x="667594" y="410243"/>
                </a:lnTo>
                <a:lnTo>
                  <a:pt x="714778" y="394429"/>
                </a:lnTo>
                <a:lnTo>
                  <a:pt x="757386" y="375819"/>
                </a:lnTo>
                <a:lnTo>
                  <a:pt x="794889" y="354675"/>
                </a:lnTo>
                <a:lnTo>
                  <a:pt x="826759" y="331261"/>
                </a:lnTo>
                <a:lnTo>
                  <a:pt x="871484" y="278670"/>
                </a:lnTo>
                <a:lnTo>
                  <a:pt x="887332" y="220142"/>
                </a:lnTo>
                <a:close/>
              </a:path>
            </a:pathLst>
          </a:custGeom>
          <a:ln w="20355">
            <a:solidFill>
              <a:srgbClr val="00FF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2220"/>
          </a:p>
        </p:txBody>
      </p:sp>
      <p:sp>
        <p:nvSpPr>
          <p:cNvPr id="20" name="object 20"/>
          <p:cNvSpPr txBox="1"/>
          <p:nvPr/>
        </p:nvSpPr>
        <p:spPr>
          <a:xfrm>
            <a:off x="7233267" y="4255438"/>
            <a:ext cx="327634" cy="308610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40" spc="-465" dirty="0">
                <a:solidFill>
                  <a:srgbClr val="00FF00"/>
                </a:solidFill>
                <a:latin typeface="Arial MT"/>
                <a:cs typeface="Arial MT"/>
              </a:rPr>
              <a:t>Arad</a:t>
            </a:r>
            <a:endParaRPr sz="1940">
              <a:latin typeface="Arial MT"/>
              <a:cs typeface="Arial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833646" y="4236258"/>
            <a:ext cx="820846" cy="407487"/>
          </a:xfrm>
          <a:custGeom>
            <a:avLst/>
            <a:gdLst/>
            <a:ahLst/>
            <a:cxnLst/>
            <a:rect l="l" t="t" r="r" b="b"/>
            <a:pathLst>
              <a:path w="887729" h="440689">
                <a:moveTo>
                  <a:pt x="887332" y="220142"/>
                </a:moveTo>
                <a:lnTo>
                  <a:pt x="871483" y="161621"/>
                </a:lnTo>
                <a:lnTo>
                  <a:pt x="826757" y="109034"/>
                </a:lnTo>
                <a:lnTo>
                  <a:pt x="794887" y="85621"/>
                </a:lnTo>
                <a:lnTo>
                  <a:pt x="757383" y="64479"/>
                </a:lnTo>
                <a:lnTo>
                  <a:pt x="714774" y="45870"/>
                </a:lnTo>
                <a:lnTo>
                  <a:pt x="667590" y="30056"/>
                </a:lnTo>
                <a:lnTo>
                  <a:pt x="616358" y="17300"/>
                </a:lnTo>
                <a:lnTo>
                  <a:pt x="561608" y="7864"/>
                </a:lnTo>
                <a:lnTo>
                  <a:pt x="503867" y="2009"/>
                </a:lnTo>
                <a:lnTo>
                  <a:pt x="443666" y="0"/>
                </a:lnTo>
                <a:lnTo>
                  <a:pt x="383462" y="2009"/>
                </a:lnTo>
                <a:lnTo>
                  <a:pt x="325721" y="7864"/>
                </a:lnTo>
                <a:lnTo>
                  <a:pt x="270969" y="17300"/>
                </a:lnTo>
                <a:lnTo>
                  <a:pt x="219737" y="30056"/>
                </a:lnTo>
                <a:lnTo>
                  <a:pt x="172553" y="45870"/>
                </a:lnTo>
                <a:lnTo>
                  <a:pt x="129945" y="64479"/>
                </a:lnTo>
                <a:lnTo>
                  <a:pt x="92442" y="85621"/>
                </a:lnTo>
                <a:lnTo>
                  <a:pt x="60572" y="109034"/>
                </a:lnTo>
                <a:lnTo>
                  <a:pt x="15847" y="161621"/>
                </a:lnTo>
                <a:lnTo>
                  <a:pt x="0" y="220142"/>
                </a:lnTo>
                <a:lnTo>
                  <a:pt x="4050" y="250017"/>
                </a:lnTo>
                <a:lnTo>
                  <a:pt x="34865" y="305839"/>
                </a:lnTo>
                <a:lnTo>
                  <a:pt x="92442" y="354675"/>
                </a:lnTo>
                <a:lnTo>
                  <a:pt x="129945" y="375819"/>
                </a:lnTo>
                <a:lnTo>
                  <a:pt x="172553" y="394429"/>
                </a:lnTo>
                <a:lnTo>
                  <a:pt x="219737" y="410243"/>
                </a:lnTo>
                <a:lnTo>
                  <a:pt x="270969" y="423000"/>
                </a:lnTo>
                <a:lnTo>
                  <a:pt x="325721" y="432437"/>
                </a:lnTo>
                <a:lnTo>
                  <a:pt x="383462" y="438291"/>
                </a:lnTo>
                <a:lnTo>
                  <a:pt x="443666" y="440301"/>
                </a:lnTo>
                <a:lnTo>
                  <a:pt x="503867" y="438291"/>
                </a:lnTo>
                <a:lnTo>
                  <a:pt x="561608" y="432437"/>
                </a:lnTo>
                <a:lnTo>
                  <a:pt x="616358" y="423000"/>
                </a:lnTo>
                <a:lnTo>
                  <a:pt x="667590" y="410243"/>
                </a:lnTo>
                <a:lnTo>
                  <a:pt x="714774" y="394429"/>
                </a:lnTo>
                <a:lnTo>
                  <a:pt x="757383" y="375819"/>
                </a:lnTo>
                <a:lnTo>
                  <a:pt x="794887" y="354675"/>
                </a:lnTo>
                <a:lnTo>
                  <a:pt x="826757" y="331261"/>
                </a:lnTo>
                <a:lnTo>
                  <a:pt x="871483" y="278670"/>
                </a:lnTo>
                <a:lnTo>
                  <a:pt x="887332" y="220142"/>
                </a:lnTo>
                <a:close/>
              </a:path>
            </a:pathLst>
          </a:custGeom>
          <a:ln w="20355">
            <a:solidFill>
              <a:srgbClr val="00FF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2220"/>
          </a:p>
        </p:txBody>
      </p:sp>
      <p:sp>
        <p:nvSpPr>
          <p:cNvPr id="22" name="object 22"/>
          <p:cNvSpPr txBox="1"/>
          <p:nvPr/>
        </p:nvSpPr>
        <p:spPr>
          <a:xfrm>
            <a:off x="5076192" y="4255438"/>
            <a:ext cx="327634" cy="308610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40" spc="-465" dirty="0">
                <a:solidFill>
                  <a:srgbClr val="00FF00"/>
                </a:solidFill>
                <a:latin typeface="Arial MT"/>
                <a:cs typeface="Arial MT"/>
              </a:rPr>
              <a:t>Arad</a:t>
            </a:r>
            <a:endParaRPr sz="1940">
              <a:latin typeface="Arial MT"/>
              <a:cs typeface="Arial M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973947" y="4236258"/>
            <a:ext cx="820846" cy="407487"/>
          </a:xfrm>
          <a:custGeom>
            <a:avLst/>
            <a:gdLst/>
            <a:ahLst/>
            <a:cxnLst/>
            <a:rect l="l" t="t" r="r" b="b"/>
            <a:pathLst>
              <a:path w="887729" h="440689">
                <a:moveTo>
                  <a:pt x="887285" y="220142"/>
                </a:moveTo>
                <a:lnTo>
                  <a:pt x="871441" y="161621"/>
                </a:lnTo>
                <a:lnTo>
                  <a:pt x="826725" y="109034"/>
                </a:lnTo>
                <a:lnTo>
                  <a:pt x="794860" y="85621"/>
                </a:lnTo>
                <a:lnTo>
                  <a:pt x="757362" y="64479"/>
                </a:lnTo>
                <a:lnTo>
                  <a:pt x="714757" y="45870"/>
                </a:lnTo>
                <a:lnTo>
                  <a:pt x="667575" y="30056"/>
                </a:lnTo>
                <a:lnTo>
                  <a:pt x="616343" y="17300"/>
                </a:lnTo>
                <a:lnTo>
                  <a:pt x="561589" y="7864"/>
                </a:lnTo>
                <a:lnTo>
                  <a:pt x="503841" y="2009"/>
                </a:lnTo>
                <a:lnTo>
                  <a:pt x="443628" y="0"/>
                </a:lnTo>
                <a:lnTo>
                  <a:pt x="383433" y="2009"/>
                </a:lnTo>
                <a:lnTo>
                  <a:pt x="325699" y="7864"/>
                </a:lnTo>
                <a:lnTo>
                  <a:pt x="270954" y="17300"/>
                </a:lnTo>
                <a:lnTo>
                  <a:pt x="219726" y="30056"/>
                </a:lnTo>
                <a:lnTo>
                  <a:pt x="172546" y="45870"/>
                </a:lnTo>
                <a:lnTo>
                  <a:pt x="129940" y="64479"/>
                </a:lnTo>
                <a:lnTo>
                  <a:pt x="92439" y="85621"/>
                </a:lnTo>
                <a:lnTo>
                  <a:pt x="60571" y="109034"/>
                </a:lnTo>
                <a:lnTo>
                  <a:pt x="15847" y="161621"/>
                </a:lnTo>
                <a:lnTo>
                  <a:pt x="0" y="220142"/>
                </a:lnTo>
                <a:lnTo>
                  <a:pt x="4050" y="250017"/>
                </a:lnTo>
                <a:lnTo>
                  <a:pt x="34864" y="305839"/>
                </a:lnTo>
                <a:lnTo>
                  <a:pt x="92439" y="354675"/>
                </a:lnTo>
                <a:lnTo>
                  <a:pt x="129940" y="375819"/>
                </a:lnTo>
                <a:lnTo>
                  <a:pt x="172546" y="394429"/>
                </a:lnTo>
                <a:lnTo>
                  <a:pt x="219726" y="410243"/>
                </a:lnTo>
                <a:lnTo>
                  <a:pt x="270954" y="423000"/>
                </a:lnTo>
                <a:lnTo>
                  <a:pt x="325699" y="432437"/>
                </a:lnTo>
                <a:lnTo>
                  <a:pt x="383433" y="438291"/>
                </a:lnTo>
                <a:lnTo>
                  <a:pt x="443628" y="440301"/>
                </a:lnTo>
                <a:lnTo>
                  <a:pt x="503841" y="438291"/>
                </a:lnTo>
                <a:lnTo>
                  <a:pt x="561589" y="432437"/>
                </a:lnTo>
                <a:lnTo>
                  <a:pt x="616343" y="423000"/>
                </a:lnTo>
                <a:lnTo>
                  <a:pt x="667575" y="410243"/>
                </a:lnTo>
                <a:lnTo>
                  <a:pt x="714757" y="394429"/>
                </a:lnTo>
                <a:lnTo>
                  <a:pt x="757362" y="375819"/>
                </a:lnTo>
                <a:lnTo>
                  <a:pt x="794860" y="354675"/>
                </a:lnTo>
                <a:lnTo>
                  <a:pt x="826725" y="331261"/>
                </a:lnTo>
                <a:lnTo>
                  <a:pt x="871441" y="278670"/>
                </a:lnTo>
                <a:lnTo>
                  <a:pt x="887285" y="220142"/>
                </a:lnTo>
                <a:close/>
              </a:path>
            </a:pathLst>
          </a:custGeom>
          <a:ln w="20355">
            <a:solidFill>
              <a:srgbClr val="00FF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2220"/>
          </a:p>
        </p:txBody>
      </p:sp>
      <p:sp>
        <p:nvSpPr>
          <p:cNvPr id="24" name="object 24"/>
          <p:cNvSpPr txBox="1"/>
          <p:nvPr/>
        </p:nvSpPr>
        <p:spPr>
          <a:xfrm>
            <a:off x="8126522" y="4255438"/>
            <a:ext cx="503781" cy="308610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40" spc="-490" dirty="0">
                <a:solidFill>
                  <a:srgbClr val="00FF00"/>
                </a:solidFill>
                <a:latin typeface="Arial MT"/>
                <a:cs typeface="Arial MT"/>
              </a:rPr>
              <a:t>Oradea</a:t>
            </a:r>
            <a:endParaRPr sz="1940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24879" y="1570124"/>
            <a:ext cx="7951874" cy="3441330"/>
            <a:chOff x="665410" y="1698060"/>
            <a:chExt cx="8599805" cy="3721735"/>
          </a:xfrm>
        </p:grpSpPr>
        <p:sp>
          <p:nvSpPr>
            <p:cNvPr id="26" name="object 26"/>
            <p:cNvSpPr/>
            <p:nvPr/>
          </p:nvSpPr>
          <p:spPr>
            <a:xfrm>
              <a:off x="675388" y="2168248"/>
              <a:ext cx="8580120" cy="3241675"/>
            </a:xfrm>
            <a:custGeom>
              <a:avLst/>
              <a:gdLst/>
              <a:ahLst/>
              <a:cxnLst/>
              <a:rect l="l" t="t" r="r" b="b"/>
              <a:pathLst>
                <a:path w="8580120" h="3241675">
                  <a:moveTo>
                    <a:pt x="2025126" y="978446"/>
                  </a:moveTo>
                  <a:lnTo>
                    <a:pt x="4665653" y="0"/>
                  </a:lnTo>
                </a:path>
                <a:path w="8580120" h="3241675">
                  <a:moveTo>
                    <a:pt x="4665653" y="0"/>
                  </a:moveTo>
                  <a:lnTo>
                    <a:pt x="5409866" y="978446"/>
                  </a:lnTo>
                </a:path>
                <a:path w="8580120" h="3241675">
                  <a:moveTo>
                    <a:pt x="4665653" y="0"/>
                  </a:moveTo>
                  <a:lnTo>
                    <a:pt x="7699762" y="978446"/>
                  </a:lnTo>
                </a:path>
                <a:path w="8580120" h="3241675">
                  <a:moveTo>
                    <a:pt x="2025126" y="1430958"/>
                  </a:moveTo>
                  <a:lnTo>
                    <a:pt x="393581" y="2409405"/>
                  </a:lnTo>
                </a:path>
                <a:path w="8580120" h="3241675">
                  <a:moveTo>
                    <a:pt x="2025126" y="1430958"/>
                  </a:moveTo>
                  <a:lnTo>
                    <a:pt x="1495588" y="2409405"/>
                  </a:lnTo>
                </a:path>
                <a:path w="8580120" h="3241675">
                  <a:moveTo>
                    <a:pt x="2025126" y="1430958"/>
                  </a:moveTo>
                  <a:lnTo>
                    <a:pt x="2547501" y="2409405"/>
                  </a:lnTo>
                </a:path>
                <a:path w="8580120" h="3241675">
                  <a:moveTo>
                    <a:pt x="2025126" y="1430958"/>
                  </a:moveTo>
                  <a:lnTo>
                    <a:pt x="3649518" y="2409405"/>
                  </a:lnTo>
                </a:path>
                <a:path w="8580120" h="3241675">
                  <a:moveTo>
                    <a:pt x="5409866" y="1430958"/>
                  </a:moveTo>
                  <a:lnTo>
                    <a:pt x="4880328" y="2409405"/>
                  </a:lnTo>
                </a:path>
                <a:path w="8580120" h="3241675">
                  <a:moveTo>
                    <a:pt x="5409866" y="1430958"/>
                  </a:moveTo>
                  <a:lnTo>
                    <a:pt x="5939395" y="2409405"/>
                  </a:lnTo>
                </a:path>
                <a:path w="8580120" h="3241675">
                  <a:moveTo>
                    <a:pt x="7699752" y="1430958"/>
                  </a:moveTo>
                  <a:lnTo>
                    <a:pt x="7213145" y="2409405"/>
                  </a:lnTo>
                </a:path>
                <a:path w="8580120" h="3241675">
                  <a:moveTo>
                    <a:pt x="7699752" y="1430958"/>
                  </a:moveTo>
                  <a:lnTo>
                    <a:pt x="8272259" y="2409405"/>
                  </a:lnTo>
                </a:path>
                <a:path w="8580120" h="3241675">
                  <a:moveTo>
                    <a:pt x="393581" y="2861933"/>
                  </a:moveTo>
                  <a:lnTo>
                    <a:pt x="0" y="3241069"/>
                  </a:lnTo>
                </a:path>
                <a:path w="8580120" h="3241675">
                  <a:moveTo>
                    <a:pt x="393581" y="2861933"/>
                  </a:moveTo>
                  <a:lnTo>
                    <a:pt x="393581" y="3241069"/>
                  </a:lnTo>
                </a:path>
                <a:path w="8580120" h="3241675">
                  <a:moveTo>
                    <a:pt x="393581" y="2861933"/>
                  </a:moveTo>
                  <a:lnTo>
                    <a:pt x="787153" y="3241069"/>
                  </a:lnTo>
                </a:path>
                <a:path w="8580120" h="3241675">
                  <a:moveTo>
                    <a:pt x="7206001" y="2861933"/>
                  </a:moveTo>
                  <a:lnTo>
                    <a:pt x="6812429" y="3241069"/>
                  </a:lnTo>
                </a:path>
                <a:path w="8580120" h="3241675">
                  <a:moveTo>
                    <a:pt x="7206001" y="2861933"/>
                  </a:moveTo>
                  <a:lnTo>
                    <a:pt x="7206001" y="3241069"/>
                  </a:lnTo>
                </a:path>
                <a:path w="8580120" h="3241675">
                  <a:moveTo>
                    <a:pt x="7206001" y="2861933"/>
                  </a:moveTo>
                  <a:lnTo>
                    <a:pt x="7599573" y="3241069"/>
                  </a:lnTo>
                </a:path>
                <a:path w="8580120" h="3241675">
                  <a:moveTo>
                    <a:pt x="4880328" y="2861933"/>
                  </a:moveTo>
                  <a:lnTo>
                    <a:pt x="4486747" y="3241069"/>
                  </a:lnTo>
                </a:path>
                <a:path w="8580120" h="3241675">
                  <a:moveTo>
                    <a:pt x="4880328" y="2861933"/>
                  </a:moveTo>
                  <a:lnTo>
                    <a:pt x="4880328" y="3241069"/>
                  </a:lnTo>
                </a:path>
                <a:path w="8580120" h="3241675">
                  <a:moveTo>
                    <a:pt x="4880328" y="2861933"/>
                  </a:moveTo>
                  <a:lnTo>
                    <a:pt x="5273900" y="3241069"/>
                  </a:lnTo>
                </a:path>
                <a:path w="8580120" h="3241675">
                  <a:moveTo>
                    <a:pt x="3649518" y="2861933"/>
                  </a:moveTo>
                  <a:lnTo>
                    <a:pt x="3255946" y="3241069"/>
                  </a:lnTo>
                </a:path>
                <a:path w="8580120" h="3241675">
                  <a:moveTo>
                    <a:pt x="3649518" y="2861933"/>
                  </a:moveTo>
                  <a:lnTo>
                    <a:pt x="3649518" y="3241069"/>
                  </a:lnTo>
                </a:path>
                <a:path w="8580120" h="3241675">
                  <a:moveTo>
                    <a:pt x="3649518" y="2861933"/>
                  </a:moveTo>
                  <a:lnTo>
                    <a:pt x="4043090" y="3241069"/>
                  </a:lnTo>
                </a:path>
                <a:path w="8580120" h="3241675">
                  <a:moveTo>
                    <a:pt x="5939413" y="2861933"/>
                  </a:moveTo>
                  <a:lnTo>
                    <a:pt x="6247114" y="3241069"/>
                  </a:lnTo>
                </a:path>
                <a:path w="8580120" h="3241675">
                  <a:moveTo>
                    <a:pt x="5939413" y="2861933"/>
                  </a:moveTo>
                  <a:lnTo>
                    <a:pt x="5631704" y="3241069"/>
                  </a:lnTo>
                </a:path>
                <a:path w="8580120" h="3241675">
                  <a:moveTo>
                    <a:pt x="2554664" y="2861933"/>
                  </a:moveTo>
                  <a:lnTo>
                    <a:pt x="2862364" y="3241069"/>
                  </a:lnTo>
                </a:path>
                <a:path w="8580120" h="3241675">
                  <a:moveTo>
                    <a:pt x="2554664" y="2861933"/>
                  </a:moveTo>
                  <a:lnTo>
                    <a:pt x="2246955" y="3241069"/>
                  </a:lnTo>
                </a:path>
                <a:path w="8580120" h="3241675">
                  <a:moveTo>
                    <a:pt x="1502742" y="2861933"/>
                  </a:moveTo>
                  <a:lnTo>
                    <a:pt x="1810451" y="3241069"/>
                  </a:lnTo>
                </a:path>
                <a:path w="8580120" h="3241675">
                  <a:moveTo>
                    <a:pt x="1502742" y="2861933"/>
                  </a:moveTo>
                  <a:lnTo>
                    <a:pt x="1195042" y="3241069"/>
                  </a:lnTo>
                </a:path>
                <a:path w="8580120" h="3241675">
                  <a:moveTo>
                    <a:pt x="8272259" y="2861933"/>
                  </a:moveTo>
                  <a:lnTo>
                    <a:pt x="8579969" y="3241069"/>
                  </a:lnTo>
                </a:path>
                <a:path w="8580120" h="3241675">
                  <a:moveTo>
                    <a:pt x="8272259" y="2861933"/>
                  </a:moveTo>
                  <a:lnTo>
                    <a:pt x="7964531" y="3241069"/>
                  </a:lnTo>
                </a:path>
              </a:pathLst>
            </a:custGeom>
            <a:ln w="17573">
              <a:solidFill>
                <a:srgbClr val="00FF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7" name="object 27"/>
            <p:cNvSpPr/>
            <p:nvPr/>
          </p:nvSpPr>
          <p:spPr>
            <a:xfrm>
              <a:off x="4843390" y="1719518"/>
              <a:ext cx="887730" cy="440690"/>
            </a:xfrm>
            <a:custGeom>
              <a:avLst/>
              <a:gdLst/>
              <a:ahLst/>
              <a:cxnLst/>
              <a:rect l="l" t="t" r="r" b="b"/>
              <a:pathLst>
                <a:path w="887729" h="440689">
                  <a:moveTo>
                    <a:pt x="887332" y="220142"/>
                  </a:moveTo>
                  <a:lnTo>
                    <a:pt x="871483" y="161621"/>
                  </a:lnTo>
                  <a:lnTo>
                    <a:pt x="826757" y="109034"/>
                  </a:lnTo>
                  <a:lnTo>
                    <a:pt x="794887" y="85621"/>
                  </a:lnTo>
                  <a:lnTo>
                    <a:pt x="757383" y="64479"/>
                  </a:lnTo>
                  <a:lnTo>
                    <a:pt x="714774" y="45870"/>
                  </a:lnTo>
                  <a:lnTo>
                    <a:pt x="667590" y="30056"/>
                  </a:lnTo>
                  <a:lnTo>
                    <a:pt x="616358" y="17300"/>
                  </a:lnTo>
                  <a:lnTo>
                    <a:pt x="561608" y="7864"/>
                  </a:lnTo>
                  <a:lnTo>
                    <a:pt x="503867" y="2009"/>
                  </a:lnTo>
                  <a:lnTo>
                    <a:pt x="443666" y="0"/>
                  </a:lnTo>
                  <a:lnTo>
                    <a:pt x="383462" y="2009"/>
                  </a:lnTo>
                  <a:lnTo>
                    <a:pt x="325721" y="7864"/>
                  </a:lnTo>
                  <a:lnTo>
                    <a:pt x="270969" y="17300"/>
                  </a:lnTo>
                  <a:lnTo>
                    <a:pt x="219737" y="30056"/>
                  </a:lnTo>
                  <a:lnTo>
                    <a:pt x="172553" y="45870"/>
                  </a:lnTo>
                  <a:lnTo>
                    <a:pt x="129945" y="64479"/>
                  </a:lnTo>
                  <a:lnTo>
                    <a:pt x="92442" y="85621"/>
                  </a:lnTo>
                  <a:lnTo>
                    <a:pt x="60572" y="109034"/>
                  </a:lnTo>
                  <a:lnTo>
                    <a:pt x="15847" y="161621"/>
                  </a:lnTo>
                  <a:lnTo>
                    <a:pt x="0" y="220142"/>
                  </a:lnTo>
                  <a:lnTo>
                    <a:pt x="4050" y="250017"/>
                  </a:lnTo>
                  <a:lnTo>
                    <a:pt x="34865" y="305839"/>
                  </a:lnTo>
                  <a:lnTo>
                    <a:pt x="92442" y="354675"/>
                  </a:lnTo>
                  <a:lnTo>
                    <a:pt x="129945" y="375819"/>
                  </a:lnTo>
                  <a:lnTo>
                    <a:pt x="172553" y="394429"/>
                  </a:lnTo>
                  <a:lnTo>
                    <a:pt x="219737" y="410243"/>
                  </a:lnTo>
                  <a:lnTo>
                    <a:pt x="270969" y="423000"/>
                  </a:lnTo>
                  <a:lnTo>
                    <a:pt x="325721" y="432437"/>
                  </a:lnTo>
                  <a:lnTo>
                    <a:pt x="383462" y="438291"/>
                  </a:lnTo>
                  <a:lnTo>
                    <a:pt x="443666" y="440301"/>
                  </a:lnTo>
                  <a:lnTo>
                    <a:pt x="503867" y="438291"/>
                  </a:lnTo>
                  <a:lnTo>
                    <a:pt x="561608" y="432437"/>
                  </a:lnTo>
                  <a:lnTo>
                    <a:pt x="616358" y="423000"/>
                  </a:lnTo>
                  <a:lnTo>
                    <a:pt x="667590" y="410243"/>
                  </a:lnTo>
                  <a:lnTo>
                    <a:pt x="714774" y="394429"/>
                  </a:lnTo>
                  <a:lnTo>
                    <a:pt x="757383" y="375819"/>
                  </a:lnTo>
                  <a:lnTo>
                    <a:pt x="794887" y="354675"/>
                  </a:lnTo>
                  <a:lnTo>
                    <a:pt x="826757" y="331261"/>
                  </a:lnTo>
                  <a:lnTo>
                    <a:pt x="871483" y="278670"/>
                  </a:lnTo>
                  <a:lnTo>
                    <a:pt x="887332" y="220142"/>
                  </a:lnTo>
                  <a:close/>
                </a:path>
              </a:pathLst>
            </a:custGeom>
            <a:ln w="407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830642" y="1609131"/>
            <a:ext cx="327634" cy="308610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40" spc="-465" dirty="0">
                <a:latin typeface="Arial MT"/>
                <a:cs typeface="Arial MT"/>
              </a:rPr>
              <a:t>Arad</a:t>
            </a:r>
            <a:endParaRPr sz="194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596284" y="6577499"/>
            <a:ext cx="2389731" cy="144780"/>
          </a:xfrm>
          <a:prstGeom prst="rect">
            <a:avLst/>
          </a:prstGeom>
        </p:spPr>
        <p:txBody>
          <a:bodyPr vert="horz" wrap="square" lIns="0" tIns="234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830" dirty="0">
                <a:latin typeface="Arial MT"/>
                <a:cs typeface="Arial MT"/>
              </a:rPr>
              <a:t>B. </a:t>
            </a:r>
            <a:r>
              <a:rPr sz="830" spc="10" dirty="0">
                <a:latin typeface="Arial MT"/>
                <a:cs typeface="Arial MT"/>
              </a:rPr>
              <a:t>Beckert:</a:t>
            </a:r>
            <a:r>
              <a:rPr sz="830" spc="65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Einführung </a:t>
            </a:r>
            <a:r>
              <a:rPr sz="830" spc="5" dirty="0">
                <a:latin typeface="Arial MT"/>
                <a:cs typeface="Arial MT"/>
              </a:rPr>
              <a:t>in</a:t>
            </a:r>
            <a:r>
              <a:rPr sz="830" spc="-10" dirty="0">
                <a:latin typeface="Arial MT"/>
                <a:cs typeface="Arial MT"/>
              </a:rPr>
              <a:t> </a:t>
            </a:r>
            <a:r>
              <a:rPr sz="830" spc="5" dirty="0">
                <a:latin typeface="Arial MT"/>
                <a:cs typeface="Arial MT"/>
              </a:rPr>
              <a:t>die</a:t>
            </a:r>
            <a:r>
              <a:rPr sz="830" spc="10" dirty="0">
                <a:latin typeface="Arial MT"/>
                <a:cs typeface="Arial MT"/>
              </a:rPr>
              <a:t> KI</a:t>
            </a:r>
            <a:r>
              <a:rPr sz="830" spc="5" dirty="0">
                <a:latin typeface="Arial MT"/>
                <a:cs typeface="Arial MT"/>
              </a:rPr>
              <a:t> / </a:t>
            </a:r>
            <a:r>
              <a:rPr sz="830" spc="10" dirty="0">
                <a:latin typeface="Arial MT"/>
                <a:cs typeface="Arial MT"/>
              </a:rPr>
              <a:t>KI</a:t>
            </a:r>
            <a:r>
              <a:rPr sz="830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für</a:t>
            </a:r>
            <a:r>
              <a:rPr sz="830" spc="-5" dirty="0">
                <a:latin typeface="Arial MT"/>
                <a:cs typeface="Arial MT"/>
              </a:rPr>
              <a:t> </a:t>
            </a:r>
            <a:r>
              <a:rPr sz="830" spc="15" dirty="0">
                <a:latin typeface="Arial MT"/>
                <a:cs typeface="Arial MT"/>
              </a:rPr>
              <a:t>IM</a:t>
            </a:r>
            <a:r>
              <a:rPr sz="830" spc="5" dirty="0">
                <a:latin typeface="Arial MT"/>
                <a:cs typeface="Arial MT"/>
              </a:rPr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925" b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p.16</a:t>
            </a:r>
            <a:endParaRPr sz="925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3864" y="-147251"/>
            <a:ext cx="3171238" cy="1365250"/>
          </a:xfrm>
          <a:prstGeom prst="rect">
            <a:avLst/>
          </a:prstGeom>
        </p:spPr>
        <p:txBody>
          <a:bodyPr vert="horz" wrap="square" lIns="0" tIns="1174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Tree</a:t>
            </a:r>
            <a:r>
              <a:rPr spc="-35" dirty="0"/>
              <a:t> </a:t>
            </a:r>
            <a:r>
              <a:rPr spc="-10" dirty="0"/>
              <a:t>search:</a:t>
            </a:r>
            <a:r>
              <a:rPr spc="105" dirty="0"/>
              <a:t> </a:t>
            </a:r>
            <a:r>
              <a:rPr dirty="0"/>
              <a:t>Example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3695111" y="4245715"/>
            <a:ext cx="821433" cy="405725"/>
          </a:xfrm>
          <a:custGeom>
            <a:avLst/>
            <a:gdLst/>
            <a:ahLst/>
            <a:cxnLst/>
            <a:rect l="l" t="t" r="r" b="b"/>
            <a:pathLst>
              <a:path w="888364" h="438785">
                <a:moveTo>
                  <a:pt x="888228" y="219099"/>
                </a:moveTo>
                <a:lnTo>
                  <a:pt x="872364" y="160850"/>
                </a:lnTo>
                <a:lnTo>
                  <a:pt x="827593" y="108511"/>
                </a:lnTo>
                <a:lnTo>
                  <a:pt x="795691" y="85210"/>
                </a:lnTo>
                <a:lnTo>
                  <a:pt x="758151" y="64169"/>
                </a:lnTo>
                <a:lnTo>
                  <a:pt x="715500" y="45649"/>
                </a:lnTo>
                <a:lnTo>
                  <a:pt x="668268" y="29911"/>
                </a:lnTo>
                <a:lnTo>
                  <a:pt x="616985" y="17216"/>
                </a:lnTo>
                <a:lnTo>
                  <a:pt x="562180" y="7825"/>
                </a:lnTo>
                <a:lnTo>
                  <a:pt x="504381" y="1999"/>
                </a:lnTo>
                <a:lnTo>
                  <a:pt x="444118" y="0"/>
                </a:lnTo>
                <a:lnTo>
                  <a:pt x="383854" y="1999"/>
                </a:lnTo>
                <a:lnTo>
                  <a:pt x="326053" y="7825"/>
                </a:lnTo>
                <a:lnTo>
                  <a:pt x="271246" y="17216"/>
                </a:lnTo>
                <a:lnTo>
                  <a:pt x="219962" y="29911"/>
                </a:lnTo>
                <a:lnTo>
                  <a:pt x="172730" y="45649"/>
                </a:lnTo>
                <a:lnTo>
                  <a:pt x="130078" y="64169"/>
                </a:lnTo>
                <a:lnTo>
                  <a:pt x="92536" y="85210"/>
                </a:lnTo>
                <a:lnTo>
                  <a:pt x="60634" y="108511"/>
                </a:lnTo>
                <a:lnTo>
                  <a:pt x="15864" y="160850"/>
                </a:lnTo>
                <a:lnTo>
                  <a:pt x="0" y="219099"/>
                </a:lnTo>
                <a:lnTo>
                  <a:pt x="4054" y="248831"/>
                </a:lnTo>
                <a:lnTo>
                  <a:pt x="34900" y="304386"/>
                </a:lnTo>
                <a:lnTo>
                  <a:pt x="92536" y="352988"/>
                </a:lnTo>
                <a:lnTo>
                  <a:pt x="130078" y="374029"/>
                </a:lnTo>
                <a:lnTo>
                  <a:pt x="172730" y="392549"/>
                </a:lnTo>
                <a:lnTo>
                  <a:pt x="219962" y="408287"/>
                </a:lnTo>
                <a:lnTo>
                  <a:pt x="271246" y="420982"/>
                </a:lnTo>
                <a:lnTo>
                  <a:pt x="326053" y="430372"/>
                </a:lnTo>
                <a:lnTo>
                  <a:pt x="383854" y="436198"/>
                </a:lnTo>
                <a:lnTo>
                  <a:pt x="444118" y="438198"/>
                </a:lnTo>
                <a:lnTo>
                  <a:pt x="504381" y="436198"/>
                </a:lnTo>
                <a:lnTo>
                  <a:pt x="562180" y="430372"/>
                </a:lnTo>
                <a:lnTo>
                  <a:pt x="616985" y="420982"/>
                </a:lnTo>
                <a:lnTo>
                  <a:pt x="668268" y="408287"/>
                </a:lnTo>
                <a:lnTo>
                  <a:pt x="715500" y="392549"/>
                </a:lnTo>
                <a:lnTo>
                  <a:pt x="758151" y="374029"/>
                </a:lnTo>
                <a:lnTo>
                  <a:pt x="795691" y="352988"/>
                </a:lnTo>
                <a:lnTo>
                  <a:pt x="827593" y="329687"/>
                </a:lnTo>
                <a:lnTo>
                  <a:pt x="872364" y="277347"/>
                </a:lnTo>
                <a:lnTo>
                  <a:pt x="888228" y="219099"/>
                </a:lnTo>
                <a:close/>
              </a:path>
            </a:pathLst>
          </a:custGeom>
          <a:ln w="20290">
            <a:solidFill>
              <a:srgbClr val="00FF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2220"/>
          </a:p>
        </p:txBody>
      </p:sp>
      <p:sp>
        <p:nvSpPr>
          <p:cNvPr id="4" name="object 4"/>
          <p:cNvSpPr txBox="1"/>
          <p:nvPr/>
        </p:nvSpPr>
        <p:spPr>
          <a:xfrm>
            <a:off x="3735241" y="4281933"/>
            <a:ext cx="709873" cy="277495"/>
          </a:xfrm>
          <a:prstGeom prst="rect">
            <a:avLst/>
          </a:prstGeom>
        </p:spPr>
        <p:txBody>
          <a:bodyPr vert="horz" wrap="square" lIns="0" tIns="1467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10" spc="-500" dirty="0">
                <a:solidFill>
                  <a:srgbClr val="00FF00"/>
                </a:solidFill>
                <a:latin typeface="Arial MT"/>
                <a:cs typeface="Arial MT"/>
              </a:rPr>
              <a:t>Rimnicu</a:t>
            </a:r>
            <a:r>
              <a:rPr sz="1710" spc="-27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710" spc="-440" dirty="0">
                <a:solidFill>
                  <a:srgbClr val="00FF00"/>
                </a:solidFill>
                <a:latin typeface="Arial MT"/>
                <a:cs typeface="Arial MT"/>
              </a:rPr>
              <a:t>Vilcea</a:t>
            </a:r>
            <a:endParaRPr sz="171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4651" y="4231417"/>
            <a:ext cx="821433" cy="405725"/>
          </a:xfrm>
          <a:custGeom>
            <a:avLst/>
            <a:gdLst/>
            <a:ahLst/>
            <a:cxnLst/>
            <a:rect l="l" t="t" r="r" b="b"/>
            <a:pathLst>
              <a:path w="888365" h="438785">
                <a:moveTo>
                  <a:pt x="888218" y="219115"/>
                </a:moveTo>
                <a:lnTo>
                  <a:pt x="872354" y="160865"/>
                </a:lnTo>
                <a:lnTo>
                  <a:pt x="827584" y="108523"/>
                </a:lnTo>
                <a:lnTo>
                  <a:pt x="795682" y="85220"/>
                </a:lnTo>
                <a:lnTo>
                  <a:pt x="758141" y="64177"/>
                </a:lnTo>
                <a:lnTo>
                  <a:pt x="715490" y="45655"/>
                </a:lnTo>
                <a:lnTo>
                  <a:pt x="668259" y="29915"/>
                </a:lnTo>
                <a:lnTo>
                  <a:pt x="616976" y="17219"/>
                </a:lnTo>
                <a:lnTo>
                  <a:pt x="562170" y="7826"/>
                </a:lnTo>
                <a:lnTo>
                  <a:pt x="504372" y="2000"/>
                </a:lnTo>
                <a:lnTo>
                  <a:pt x="444109" y="0"/>
                </a:lnTo>
                <a:lnTo>
                  <a:pt x="383846" y="2000"/>
                </a:lnTo>
                <a:lnTo>
                  <a:pt x="326048" y="7826"/>
                </a:lnTo>
                <a:lnTo>
                  <a:pt x="271242" y="17219"/>
                </a:lnTo>
                <a:lnTo>
                  <a:pt x="219959" y="29915"/>
                </a:lnTo>
                <a:lnTo>
                  <a:pt x="172728" y="45655"/>
                </a:lnTo>
                <a:lnTo>
                  <a:pt x="130077" y="64177"/>
                </a:lnTo>
                <a:lnTo>
                  <a:pt x="92536" y="85220"/>
                </a:lnTo>
                <a:lnTo>
                  <a:pt x="60634" y="108523"/>
                </a:lnTo>
                <a:lnTo>
                  <a:pt x="15864" y="160865"/>
                </a:lnTo>
                <a:lnTo>
                  <a:pt x="0" y="219115"/>
                </a:lnTo>
                <a:lnTo>
                  <a:pt x="4054" y="248847"/>
                </a:lnTo>
                <a:lnTo>
                  <a:pt x="34900" y="304402"/>
                </a:lnTo>
                <a:lnTo>
                  <a:pt x="92536" y="353004"/>
                </a:lnTo>
                <a:lnTo>
                  <a:pt x="130077" y="374045"/>
                </a:lnTo>
                <a:lnTo>
                  <a:pt x="172728" y="392565"/>
                </a:lnTo>
                <a:lnTo>
                  <a:pt x="219959" y="408303"/>
                </a:lnTo>
                <a:lnTo>
                  <a:pt x="271242" y="420998"/>
                </a:lnTo>
                <a:lnTo>
                  <a:pt x="326048" y="430388"/>
                </a:lnTo>
                <a:lnTo>
                  <a:pt x="383846" y="436214"/>
                </a:lnTo>
                <a:lnTo>
                  <a:pt x="444109" y="438214"/>
                </a:lnTo>
                <a:lnTo>
                  <a:pt x="504372" y="436214"/>
                </a:lnTo>
                <a:lnTo>
                  <a:pt x="562170" y="430388"/>
                </a:lnTo>
                <a:lnTo>
                  <a:pt x="616976" y="420998"/>
                </a:lnTo>
                <a:lnTo>
                  <a:pt x="668259" y="408303"/>
                </a:lnTo>
                <a:lnTo>
                  <a:pt x="715490" y="392565"/>
                </a:lnTo>
                <a:lnTo>
                  <a:pt x="758141" y="374045"/>
                </a:lnTo>
                <a:lnTo>
                  <a:pt x="795682" y="353004"/>
                </a:lnTo>
                <a:lnTo>
                  <a:pt x="827584" y="329703"/>
                </a:lnTo>
                <a:lnTo>
                  <a:pt x="872354" y="277363"/>
                </a:lnTo>
                <a:lnTo>
                  <a:pt x="888218" y="219115"/>
                </a:lnTo>
                <a:close/>
              </a:path>
            </a:pathLst>
          </a:custGeom>
          <a:ln w="20290">
            <a:solidFill>
              <a:srgbClr val="00FF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2220"/>
          </a:p>
        </p:txBody>
      </p:sp>
      <p:sp>
        <p:nvSpPr>
          <p:cNvPr id="6" name="object 6"/>
          <p:cNvSpPr txBox="1"/>
          <p:nvPr/>
        </p:nvSpPr>
        <p:spPr>
          <a:xfrm>
            <a:off x="6053434" y="4250470"/>
            <a:ext cx="376367" cy="30734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95" spc="-405" dirty="0">
                <a:solidFill>
                  <a:srgbClr val="00FF00"/>
                </a:solidFill>
                <a:latin typeface="Arial MT"/>
                <a:cs typeface="Arial MT"/>
              </a:rPr>
              <a:t>Lugoj</a:t>
            </a:r>
            <a:endParaRPr sz="1895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77466" y="4231417"/>
            <a:ext cx="821433" cy="405725"/>
          </a:xfrm>
          <a:custGeom>
            <a:avLst/>
            <a:gdLst/>
            <a:ahLst/>
            <a:cxnLst/>
            <a:rect l="l" t="t" r="r" b="b"/>
            <a:pathLst>
              <a:path w="888365" h="438785">
                <a:moveTo>
                  <a:pt x="888228" y="219115"/>
                </a:moveTo>
                <a:lnTo>
                  <a:pt x="872364" y="160865"/>
                </a:lnTo>
                <a:lnTo>
                  <a:pt x="827593" y="108523"/>
                </a:lnTo>
                <a:lnTo>
                  <a:pt x="795691" y="85220"/>
                </a:lnTo>
                <a:lnTo>
                  <a:pt x="758149" y="64177"/>
                </a:lnTo>
                <a:lnTo>
                  <a:pt x="715498" y="45655"/>
                </a:lnTo>
                <a:lnTo>
                  <a:pt x="668265" y="29915"/>
                </a:lnTo>
                <a:lnTo>
                  <a:pt x="616981" y="17219"/>
                </a:lnTo>
                <a:lnTo>
                  <a:pt x="562174" y="7826"/>
                </a:lnTo>
                <a:lnTo>
                  <a:pt x="504374" y="2000"/>
                </a:lnTo>
                <a:lnTo>
                  <a:pt x="444109" y="0"/>
                </a:lnTo>
                <a:lnTo>
                  <a:pt x="383846" y="2000"/>
                </a:lnTo>
                <a:lnTo>
                  <a:pt x="326048" y="7826"/>
                </a:lnTo>
                <a:lnTo>
                  <a:pt x="271242" y="17219"/>
                </a:lnTo>
                <a:lnTo>
                  <a:pt x="219959" y="29915"/>
                </a:lnTo>
                <a:lnTo>
                  <a:pt x="172728" y="45655"/>
                </a:lnTo>
                <a:lnTo>
                  <a:pt x="130077" y="64177"/>
                </a:lnTo>
                <a:lnTo>
                  <a:pt x="92536" y="85220"/>
                </a:lnTo>
                <a:lnTo>
                  <a:pt x="60634" y="108523"/>
                </a:lnTo>
                <a:lnTo>
                  <a:pt x="15864" y="160865"/>
                </a:lnTo>
                <a:lnTo>
                  <a:pt x="0" y="219115"/>
                </a:lnTo>
                <a:lnTo>
                  <a:pt x="4054" y="248847"/>
                </a:lnTo>
                <a:lnTo>
                  <a:pt x="34900" y="304402"/>
                </a:lnTo>
                <a:lnTo>
                  <a:pt x="92536" y="353004"/>
                </a:lnTo>
                <a:lnTo>
                  <a:pt x="130077" y="374045"/>
                </a:lnTo>
                <a:lnTo>
                  <a:pt x="172728" y="392565"/>
                </a:lnTo>
                <a:lnTo>
                  <a:pt x="219959" y="408303"/>
                </a:lnTo>
                <a:lnTo>
                  <a:pt x="271242" y="420998"/>
                </a:lnTo>
                <a:lnTo>
                  <a:pt x="326048" y="430388"/>
                </a:lnTo>
                <a:lnTo>
                  <a:pt x="383846" y="436214"/>
                </a:lnTo>
                <a:lnTo>
                  <a:pt x="444109" y="438214"/>
                </a:lnTo>
                <a:lnTo>
                  <a:pt x="504374" y="436214"/>
                </a:lnTo>
                <a:lnTo>
                  <a:pt x="562174" y="430388"/>
                </a:lnTo>
                <a:lnTo>
                  <a:pt x="616981" y="420998"/>
                </a:lnTo>
                <a:lnTo>
                  <a:pt x="668265" y="408303"/>
                </a:lnTo>
                <a:lnTo>
                  <a:pt x="715498" y="392565"/>
                </a:lnTo>
                <a:lnTo>
                  <a:pt x="758149" y="374045"/>
                </a:lnTo>
                <a:lnTo>
                  <a:pt x="795691" y="353004"/>
                </a:lnTo>
                <a:lnTo>
                  <a:pt x="827593" y="329703"/>
                </a:lnTo>
                <a:lnTo>
                  <a:pt x="872364" y="277363"/>
                </a:lnTo>
                <a:lnTo>
                  <a:pt x="888228" y="219115"/>
                </a:lnTo>
                <a:close/>
              </a:path>
            </a:pathLst>
          </a:custGeom>
          <a:ln w="20290">
            <a:solidFill>
              <a:srgbClr val="00FF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2220"/>
          </a:p>
        </p:txBody>
      </p:sp>
      <p:sp>
        <p:nvSpPr>
          <p:cNvPr id="8" name="object 8"/>
          <p:cNvSpPr txBox="1"/>
          <p:nvPr/>
        </p:nvSpPr>
        <p:spPr>
          <a:xfrm>
            <a:off x="920268" y="4250470"/>
            <a:ext cx="328221" cy="30734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95" spc="-434" dirty="0">
                <a:solidFill>
                  <a:srgbClr val="00FF00"/>
                </a:solidFill>
                <a:latin typeface="Arial MT"/>
                <a:cs typeface="Arial MT"/>
              </a:rPr>
              <a:t>Arad</a:t>
            </a:r>
            <a:endParaRPr sz="1895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92321" y="4231417"/>
            <a:ext cx="821433" cy="405725"/>
          </a:xfrm>
          <a:custGeom>
            <a:avLst/>
            <a:gdLst/>
            <a:ahLst/>
            <a:cxnLst/>
            <a:rect l="l" t="t" r="r" b="b"/>
            <a:pathLst>
              <a:path w="888364" h="438785">
                <a:moveTo>
                  <a:pt x="888228" y="219115"/>
                </a:moveTo>
                <a:lnTo>
                  <a:pt x="872364" y="160865"/>
                </a:lnTo>
                <a:lnTo>
                  <a:pt x="827593" y="108523"/>
                </a:lnTo>
                <a:lnTo>
                  <a:pt x="795691" y="85220"/>
                </a:lnTo>
                <a:lnTo>
                  <a:pt x="758149" y="64177"/>
                </a:lnTo>
                <a:lnTo>
                  <a:pt x="715498" y="45655"/>
                </a:lnTo>
                <a:lnTo>
                  <a:pt x="668265" y="29915"/>
                </a:lnTo>
                <a:lnTo>
                  <a:pt x="616981" y="17219"/>
                </a:lnTo>
                <a:lnTo>
                  <a:pt x="562174" y="7826"/>
                </a:lnTo>
                <a:lnTo>
                  <a:pt x="504374" y="2000"/>
                </a:lnTo>
                <a:lnTo>
                  <a:pt x="444109" y="0"/>
                </a:lnTo>
                <a:lnTo>
                  <a:pt x="383846" y="2000"/>
                </a:lnTo>
                <a:lnTo>
                  <a:pt x="326048" y="7826"/>
                </a:lnTo>
                <a:lnTo>
                  <a:pt x="271242" y="17219"/>
                </a:lnTo>
                <a:lnTo>
                  <a:pt x="219959" y="29915"/>
                </a:lnTo>
                <a:lnTo>
                  <a:pt x="172728" y="45655"/>
                </a:lnTo>
                <a:lnTo>
                  <a:pt x="130077" y="64177"/>
                </a:lnTo>
                <a:lnTo>
                  <a:pt x="92536" y="85220"/>
                </a:lnTo>
                <a:lnTo>
                  <a:pt x="60634" y="108523"/>
                </a:lnTo>
                <a:lnTo>
                  <a:pt x="15864" y="160865"/>
                </a:lnTo>
                <a:lnTo>
                  <a:pt x="0" y="219115"/>
                </a:lnTo>
                <a:lnTo>
                  <a:pt x="4054" y="248847"/>
                </a:lnTo>
                <a:lnTo>
                  <a:pt x="34900" y="304402"/>
                </a:lnTo>
                <a:lnTo>
                  <a:pt x="92536" y="353004"/>
                </a:lnTo>
                <a:lnTo>
                  <a:pt x="130077" y="374045"/>
                </a:lnTo>
                <a:lnTo>
                  <a:pt x="172728" y="392565"/>
                </a:lnTo>
                <a:lnTo>
                  <a:pt x="219959" y="408303"/>
                </a:lnTo>
                <a:lnTo>
                  <a:pt x="271242" y="420998"/>
                </a:lnTo>
                <a:lnTo>
                  <a:pt x="326048" y="430388"/>
                </a:lnTo>
                <a:lnTo>
                  <a:pt x="383846" y="436214"/>
                </a:lnTo>
                <a:lnTo>
                  <a:pt x="444109" y="438214"/>
                </a:lnTo>
                <a:lnTo>
                  <a:pt x="504374" y="436214"/>
                </a:lnTo>
                <a:lnTo>
                  <a:pt x="562174" y="430388"/>
                </a:lnTo>
                <a:lnTo>
                  <a:pt x="616981" y="420998"/>
                </a:lnTo>
                <a:lnTo>
                  <a:pt x="668265" y="408303"/>
                </a:lnTo>
                <a:lnTo>
                  <a:pt x="715498" y="392565"/>
                </a:lnTo>
                <a:lnTo>
                  <a:pt x="758149" y="374045"/>
                </a:lnTo>
                <a:lnTo>
                  <a:pt x="795691" y="353004"/>
                </a:lnTo>
                <a:lnTo>
                  <a:pt x="827593" y="329703"/>
                </a:lnTo>
                <a:lnTo>
                  <a:pt x="872364" y="277363"/>
                </a:lnTo>
                <a:lnTo>
                  <a:pt x="888228" y="219115"/>
                </a:lnTo>
                <a:close/>
              </a:path>
            </a:pathLst>
          </a:custGeom>
          <a:ln w="20290">
            <a:solidFill>
              <a:srgbClr val="00FF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2220"/>
          </a:p>
        </p:txBody>
      </p:sp>
      <p:sp>
        <p:nvSpPr>
          <p:cNvPr id="10" name="object 10"/>
          <p:cNvSpPr txBox="1"/>
          <p:nvPr/>
        </p:nvSpPr>
        <p:spPr>
          <a:xfrm>
            <a:off x="1821061" y="4250470"/>
            <a:ext cx="552515" cy="30734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95" spc="-434" dirty="0">
                <a:solidFill>
                  <a:srgbClr val="00FF00"/>
                </a:solidFill>
                <a:latin typeface="Arial MT"/>
                <a:cs typeface="Arial MT"/>
              </a:rPr>
              <a:t>Fagaras</a:t>
            </a:r>
            <a:endParaRPr sz="1895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81692" y="4231417"/>
            <a:ext cx="821433" cy="405725"/>
          </a:xfrm>
          <a:custGeom>
            <a:avLst/>
            <a:gdLst/>
            <a:ahLst/>
            <a:cxnLst/>
            <a:rect l="l" t="t" r="r" b="b"/>
            <a:pathLst>
              <a:path w="888364" h="438785">
                <a:moveTo>
                  <a:pt x="888228" y="219115"/>
                </a:moveTo>
                <a:lnTo>
                  <a:pt x="872364" y="160865"/>
                </a:lnTo>
                <a:lnTo>
                  <a:pt x="827593" y="108523"/>
                </a:lnTo>
                <a:lnTo>
                  <a:pt x="795691" y="85220"/>
                </a:lnTo>
                <a:lnTo>
                  <a:pt x="758151" y="64177"/>
                </a:lnTo>
                <a:lnTo>
                  <a:pt x="715500" y="45655"/>
                </a:lnTo>
                <a:lnTo>
                  <a:pt x="668268" y="29915"/>
                </a:lnTo>
                <a:lnTo>
                  <a:pt x="616985" y="17219"/>
                </a:lnTo>
                <a:lnTo>
                  <a:pt x="562180" y="7826"/>
                </a:lnTo>
                <a:lnTo>
                  <a:pt x="504381" y="2000"/>
                </a:lnTo>
                <a:lnTo>
                  <a:pt x="444118" y="0"/>
                </a:lnTo>
                <a:lnTo>
                  <a:pt x="383854" y="2000"/>
                </a:lnTo>
                <a:lnTo>
                  <a:pt x="326053" y="7826"/>
                </a:lnTo>
                <a:lnTo>
                  <a:pt x="271246" y="17219"/>
                </a:lnTo>
                <a:lnTo>
                  <a:pt x="219962" y="29915"/>
                </a:lnTo>
                <a:lnTo>
                  <a:pt x="172730" y="45655"/>
                </a:lnTo>
                <a:lnTo>
                  <a:pt x="130078" y="64177"/>
                </a:lnTo>
                <a:lnTo>
                  <a:pt x="92536" y="85220"/>
                </a:lnTo>
                <a:lnTo>
                  <a:pt x="60634" y="108523"/>
                </a:lnTo>
                <a:lnTo>
                  <a:pt x="15864" y="160865"/>
                </a:lnTo>
                <a:lnTo>
                  <a:pt x="0" y="219115"/>
                </a:lnTo>
                <a:lnTo>
                  <a:pt x="4054" y="248847"/>
                </a:lnTo>
                <a:lnTo>
                  <a:pt x="34900" y="304402"/>
                </a:lnTo>
                <a:lnTo>
                  <a:pt x="92536" y="353004"/>
                </a:lnTo>
                <a:lnTo>
                  <a:pt x="130078" y="374045"/>
                </a:lnTo>
                <a:lnTo>
                  <a:pt x="172730" y="392565"/>
                </a:lnTo>
                <a:lnTo>
                  <a:pt x="219962" y="408303"/>
                </a:lnTo>
                <a:lnTo>
                  <a:pt x="271246" y="420998"/>
                </a:lnTo>
                <a:lnTo>
                  <a:pt x="326053" y="430388"/>
                </a:lnTo>
                <a:lnTo>
                  <a:pt x="383854" y="436214"/>
                </a:lnTo>
                <a:lnTo>
                  <a:pt x="444118" y="438214"/>
                </a:lnTo>
                <a:lnTo>
                  <a:pt x="504381" y="436214"/>
                </a:lnTo>
                <a:lnTo>
                  <a:pt x="562180" y="430388"/>
                </a:lnTo>
                <a:lnTo>
                  <a:pt x="616985" y="420998"/>
                </a:lnTo>
                <a:lnTo>
                  <a:pt x="668268" y="408303"/>
                </a:lnTo>
                <a:lnTo>
                  <a:pt x="715500" y="392565"/>
                </a:lnTo>
                <a:lnTo>
                  <a:pt x="758151" y="374045"/>
                </a:lnTo>
                <a:lnTo>
                  <a:pt x="795691" y="353004"/>
                </a:lnTo>
                <a:lnTo>
                  <a:pt x="827593" y="329703"/>
                </a:lnTo>
                <a:lnTo>
                  <a:pt x="872364" y="277363"/>
                </a:lnTo>
                <a:lnTo>
                  <a:pt x="888228" y="219115"/>
                </a:lnTo>
                <a:close/>
              </a:path>
            </a:pathLst>
          </a:custGeom>
          <a:ln w="20290">
            <a:solidFill>
              <a:srgbClr val="00FF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2220"/>
          </a:p>
        </p:txBody>
      </p:sp>
      <p:sp>
        <p:nvSpPr>
          <p:cNvPr id="12" name="object 12"/>
          <p:cNvSpPr txBox="1"/>
          <p:nvPr/>
        </p:nvSpPr>
        <p:spPr>
          <a:xfrm>
            <a:off x="2834447" y="4250470"/>
            <a:ext cx="504368" cy="30734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95" spc="-459" dirty="0">
                <a:solidFill>
                  <a:srgbClr val="00FF00"/>
                </a:solidFill>
                <a:latin typeface="Arial MT"/>
                <a:cs typeface="Arial MT"/>
              </a:rPr>
              <a:t>Oradea</a:t>
            </a:r>
            <a:endParaRPr sz="1895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996227" y="4231417"/>
            <a:ext cx="821433" cy="405725"/>
          </a:xfrm>
          <a:custGeom>
            <a:avLst/>
            <a:gdLst/>
            <a:ahLst/>
            <a:cxnLst/>
            <a:rect l="l" t="t" r="r" b="b"/>
            <a:pathLst>
              <a:path w="888365" h="438785">
                <a:moveTo>
                  <a:pt x="888228" y="219115"/>
                </a:moveTo>
                <a:lnTo>
                  <a:pt x="872364" y="160865"/>
                </a:lnTo>
                <a:lnTo>
                  <a:pt x="827593" y="108523"/>
                </a:lnTo>
                <a:lnTo>
                  <a:pt x="795691" y="85220"/>
                </a:lnTo>
                <a:lnTo>
                  <a:pt x="758151" y="64177"/>
                </a:lnTo>
                <a:lnTo>
                  <a:pt x="715500" y="45655"/>
                </a:lnTo>
                <a:lnTo>
                  <a:pt x="668268" y="29915"/>
                </a:lnTo>
                <a:lnTo>
                  <a:pt x="616985" y="17219"/>
                </a:lnTo>
                <a:lnTo>
                  <a:pt x="562180" y="7826"/>
                </a:lnTo>
                <a:lnTo>
                  <a:pt x="504381" y="2000"/>
                </a:lnTo>
                <a:lnTo>
                  <a:pt x="444118" y="0"/>
                </a:lnTo>
                <a:lnTo>
                  <a:pt x="383854" y="2000"/>
                </a:lnTo>
                <a:lnTo>
                  <a:pt x="326053" y="7826"/>
                </a:lnTo>
                <a:lnTo>
                  <a:pt x="271246" y="17219"/>
                </a:lnTo>
                <a:lnTo>
                  <a:pt x="219962" y="29915"/>
                </a:lnTo>
                <a:lnTo>
                  <a:pt x="172730" y="45655"/>
                </a:lnTo>
                <a:lnTo>
                  <a:pt x="130078" y="64177"/>
                </a:lnTo>
                <a:lnTo>
                  <a:pt x="92536" y="85220"/>
                </a:lnTo>
                <a:lnTo>
                  <a:pt x="60634" y="108523"/>
                </a:lnTo>
                <a:lnTo>
                  <a:pt x="15864" y="160865"/>
                </a:lnTo>
                <a:lnTo>
                  <a:pt x="0" y="219115"/>
                </a:lnTo>
                <a:lnTo>
                  <a:pt x="4054" y="248847"/>
                </a:lnTo>
                <a:lnTo>
                  <a:pt x="34900" y="304402"/>
                </a:lnTo>
                <a:lnTo>
                  <a:pt x="92536" y="353004"/>
                </a:lnTo>
                <a:lnTo>
                  <a:pt x="130078" y="374045"/>
                </a:lnTo>
                <a:lnTo>
                  <a:pt x="172730" y="392565"/>
                </a:lnTo>
                <a:lnTo>
                  <a:pt x="219962" y="408303"/>
                </a:lnTo>
                <a:lnTo>
                  <a:pt x="271246" y="420998"/>
                </a:lnTo>
                <a:lnTo>
                  <a:pt x="326053" y="430388"/>
                </a:lnTo>
                <a:lnTo>
                  <a:pt x="383854" y="436214"/>
                </a:lnTo>
                <a:lnTo>
                  <a:pt x="444118" y="438214"/>
                </a:lnTo>
                <a:lnTo>
                  <a:pt x="504381" y="436214"/>
                </a:lnTo>
                <a:lnTo>
                  <a:pt x="562180" y="430388"/>
                </a:lnTo>
                <a:lnTo>
                  <a:pt x="616985" y="420998"/>
                </a:lnTo>
                <a:lnTo>
                  <a:pt x="668268" y="408303"/>
                </a:lnTo>
                <a:lnTo>
                  <a:pt x="715500" y="392565"/>
                </a:lnTo>
                <a:lnTo>
                  <a:pt x="758151" y="374045"/>
                </a:lnTo>
                <a:lnTo>
                  <a:pt x="795691" y="353004"/>
                </a:lnTo>
                <a:lnTo>
                  <a:pt x="827593" y="329703"/>
                </a:lnTo>
                <a:lnTo>
                  <a:pt x="872364" y="277363"/>
                </a:lnTo>
                <a:lnTo>
                  <a:pt x="888228" y="219115"/>
                </a:lnTo>
                <a:close/>
              </a:path>
            </a:pathLst>
          </a:custGeom>
          <a:ln w="20290">
            <a:solidFill>
              <a:srgbClr val="00FF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2220"/>
          </a:p>
        </p:txBody>
      </p:sp>
      <p:sp>
        <p:nvSpPr>
          <p:cNvPr id="14" name="object 14"/>
          <p:cNvSpPr txBox="1"/>
          <p:nvPr/>
        </p:nvSpPr>
        <p:spPr>
          <a:xfrm>
            <a:off x="7239033" y="4250470"/>
            <a:ext cx="328221" cy="30734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95" spc="-434" dirty="0">
                <a:solidFill>
                  <a:srgbClr val="00FF00"/>
                </a:solidFill>
                <a:latin typeface="Arial MT"/>
                <a:cs typeface="Arial MT"/>
              </a:rPr>
              <a:t>Arad</a:t>
            </a:r>
            <a:endParaRPr sz="1895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836980" y="4231417"/>
            <a:ext cx="821433" cy="405725"/>
          </a:xfrm>
          <a:custGeom>
            <a:avLst/>
            <a:gdLst/>
            <a:ahLst/>
            <a:cxnLst/>
            <a:rect l="l" t="t" r="r" b="b"/>
            <a:pathLst>
              <a:path w="888364" h="438785">
                <a:moveTo>
                  <a:pt x="888228" y="219115"/>
                </a:moveTo>
                <a:lnTo>
                  <a:pt x="872364" y="160865"/>
                </a:lnTo>
                <a:lnTo>
                  <a:pt x="827593" y="108523"/>
                </a:lnTo>
                <a:lnTo>
                  <a:pt x="795691" y="85220"/>
                </a:lnTo>
                <a:lnTo>
                  <a:pt x="758151" y="64177"/>
                </a:lnTo>
                <a:lnTo>
                  <a:pt x="715500" y="45655"/>
                </a:lnTo>
                <a:lnTo>
                  <a:pt x="668268" y="29915"/>
                </a:lnTo>
                <a:lnTo>
                  <a:pt x="616985" y="17219"/>
                </a:lnTo>
                <a:lnTo>
                  <a:pt x="562180" y="7826"/>
                </a:lnTo>
                <a:lnTo>
                  <a:pt x="504381" y="2000"/>
                </a:lnTo>
                <a:lnTo>
                  <a:pt x="444118" y="0"/>
                </a:lnTo>
                <a:lnTo>
                  <a:pt x="383854" y="2000"/>
                </a:lnTo>
                <a:lnTo>
                  <a:pt x="326053" y="7826"/>
                </a:lnTo>
                <a:lnTo>
                  <a:pt x="271246" y="17219"/>
                </a:lnTo>
                <a:lnTo>
                  <a:pt x="219962" y="29915"/>
                </a:lnTo>
                <a:lnTo>
                  <a:pt x="172730" y="45655"/>
                </a:lnTo>
                <a:lnTo>
                  <a:pt x="130078" y="64177"/>
                </a:lnTo>
                <a:lnTo>
                  <a:pt x="92536" y="85220"/>
                </a:lnTo>
                <a:lnTo>
                  <a:pt x="60634" y="108523"/>
                </a:lnTo>
                <a:lnTo>
                  <a:pt x="15864" y="160865"/>
                </a:lnTo>
                <a:lnTo>
                  <a:pt x="0" y="219115"/>
                </a:lnTo>
                <a:lnTo>
                  <a:pt x="4054" y="248847"/>
                </a:lnTo>
                <a:lnTo>
                  <a:pt x="34900" y="304402"/>
                </a:lnTo>
                <a:lnTo>
                  <a:pt x="92536" y="353004"/>
                </a:lnTo>
                <a:lnTo>
                  <a:pt x="130078" y="374045"/>
                </a:lnTo>
                <a:lnTo>
                  <a:pt x="172730" y="392565"/>
                </a:lnTo>
                <a:lnTo>
                  <a:pt x="219962" y="408303"/>
                </a:lnTo>
                <a:lnTo>
                  <a:pt x="271246" y="420998"/>
                </a:lnTo>
                <a:lnTo>
                  <a:pt x="326053" y="430388"/>
                </a:lnTo>
                <a:lnTo>
                  <a:pt x="383854" y="436214"/>
                </a:lnTo>
                <a:lnTo>
                  <a:pt x="444118" y="438214"/>
                </a:lnTo>
                <a:lnTo>
                  <a:pt x="504381" y="436214"/>
                </a:lnTo>
                <a:lnTo>
                  <a:pt x="562180" y="430388"/>
                </a:lnTo>
                <a:lnTo>
                  <a:pt x="616985" y="420998"/>
                </a:lnTo>
                <a:lnTo>
                  <a:pt x="668268" y="408303"/>
                </a:lnTo>
                <a:lnTo>
                  <a:pt x="715500" y="392565"/>
                </a:lnTo>
                <a:lnTo>
                  <a:pt x="758151" y="374045"/>
                </a:lnTo>
                <a:lnTo>
                  <a:pt x="795691" y="353004"/>
                </a:lnTo>
                <a:lnTo>
                  <a:pt x="827593" y="329703"/>
                </a:lnTo>
                <a:lnTo>
                  <a:pt x="872364" y="277363"/>
                </a:lnTo>
                <a:lnTo>
                  <a:pt x="888228" y="219115"/>
                </a:lnTo>
                <a:close/>
              </a:path>
            </a:pathLst>
          </a:custGeom>
          <a:ln w="20290">
            <a:solidFill>
              <a:srgbClr val="00FF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2220"/>
          </a:p>
        </p:txBody>
      </p:sp>
      <p:sp>
        <p:nvSpPr>
          <p:cNvPr id="16" name="object 16"/>
          <p:cNvSpPr txBox="1"/>
          <p:nvPr/>
        </p:nvSpPr>
        <p:spPr>
          <a:xfrm>
            <a:off x="5079797" y="4250470"/>
            <a:ext cx="328221" cy="30734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95" spc="-434" dirty="0">
                <a:solidFill>
                  <a:srgbClr val="00FF00"/>
                </a:solidFill>
                <a:latin typeface="Arial MT"/>
                <a:cs typeface="Arial MT"/>
              </a:rPr>
              <a:t>Arad</a:t>
            </a:r>
            <a:endParaRPr sz="1895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980455" y="4231417"/>
            <a:ext cx="821433" cy="405725"/>
          </a:xfrm>
          <a:custGeom>
            <a:avLst/>
            <a:gdLst/>
            <a:ahLst/>
            <a:cxnLst/>
            <a:rect l="l" t="t" r="r" b="b"/>
            <a:pathLst>
              <a:path w="888365" h="438785">
                <a:moveTo>
                  <a:pt x="888228" y="219115"/>
                </a:moveTo>
                <a:lnTo>
                  <a:pt x="872364" y="160865"/>
                </a:lnTo>
                <a:lnTo>
                  <a:pt x="827594" y="108523"/>
                </a:lnTo>
                <a:lnTo>
                  <a:pt x="795692" y="85220"/>
                </a:lnTo>
                <a:lnTo>
                  <a:pt x="758151" y="64177"/>
                </a:lnTo>
                <a:lnTo>
                  <a:pt x="715498" y="45655"/>
                </a:lnTo>
                <a:lnTo>
                  <a:pt x="668264" y="29915"/>
                </a:lnTo>
                <a:lnTo>
                  <a:pt x="616977" y="17219"/>
                </a:lnTo>
                <a:lnTo>
                  <a:pt x="562167" y="7826"/>
                </a:lnTo>
                <a:lnTo>
                  <a:pt x="504361" y="2000"/>
                </a:lnTo>
                <a:lnTo>
                  <a:pt x="444090" y="0"/>
                </a:lnTo>
                <a:lnTo>
                  <a:pt x="383832" y="2000"/>
                </a:lnTo>
                <a:lnTo>
                  <a:pt x="326037" y="7826"/>
                </a:lnTo>
                <a:lnTo>
                  <a:pt x="271234" y="17219"/>
                </a:lnTo>
                <a:lnTo>
                  <a:pt x="219954" y="29915"/>
                </a:lnTo>
                <a:lnTo>
                  <a:pt x="172724" y="45655"/>
                </a:lnTo>
                <a:lnTo>
                  <a:pt x="130074" y="64177"/>
                </a:lnTo>
                <a:lnTo>
                  <a:pt x="92534" y="85220"/>
                </a:lnTo>
                <a:lnTo>
                  <a:pt x="60633" y="108523"/>
                </a:lnTo>
                <a:lnTo>
                  <a:pt x="15864" y="160865"/>
                </a:lnTo>
                <a:lnTo>
                  <a:pt x="0" y="219115"/>
                </a:lnTo>
                <a:lnTo>
                  <a:pt x="4054" y="248847"/>
                </a:lnTo>
                <a:lnTo>
                  <a:pt x="34900" y="304402"/>
                </a:lnTo>
                <a:lnTo>
                  <a:pt x="92534" y="353004"/>
                </a:lnTo>
                <a:lnTo>
                  <a:pt x="130074" y="374045"/>
                </a:lnTo>
                <a:lnTo>
                  <a:pt x="172724" y="392565"/>
                </a:lnTo>
                <a:lnTo>
                  <a:pt x="219954" y="408303"/>
                </a:lnTo>
                <a:lnTo>
                  <a:pt x="271234" y="420998"/>
                </a:lnTo>
                <a:lnTo>
                  <a:pt x="326037" y="430388"/>
                </a:lnTo>
                <a:lnTo>
                  <a:pt x="383832" y="436214"/>
                </a:lnTo>
                <a:lnTo>
                  <a:pt x="444090" y="438214"/>
                </a:lnTo>
                <a:lnTo>
                  <a:pt x="504361" y="436214"/>
                </a:lnTo>
                <a:lnTo>
                  <a:pt x="562167" y="430388"/>
                </a:lnTo>
                <a:lnTo>
                  <a:pt x="616977" y="420998"/>
                </a:lnTo>
                <a:lnTo>
                  <a:pt x="668264" y="408303"/>
                </a:lnTo>
                <a:lnTo>
                  <a:pt x="715498" y="392565"/>
                </a:lnTo>
                <a:lnTo>
                  <a:pt x="758151" y="374045"/>
                </a:lnTo>
                <a:lnTo>
                  <a:pt x="795692" y="353004"/>
                </a:lnTo>
                <a:lnTo>
                  <a:pt x="827594" y="329703"/>
                </a:lnTo>
                <a:lnTo>
                  <a:pt x="872364" y="277363"/>
                </a:lnTo>
                <a:lnTo>
                  <a:pt x="888228" y="219115"/>
                </a:lnTo>
                <a:close/>
              </a:path>
            </a:pathLst>
          </a:custGeom>
          <a:ln w="20290">
            <a:solidFill>
              <a:srgbClr val="00FF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2220"/>
          </a:p>
        </p:txBody>
      </p:sp>
      <p:sp>
        <p:nvSpPr>
          <p:cNvPr id="18" name="object 18"/>
          <p:cNvSpPr txBox="1"/>
          <p:nvPr/>
        </p:nvSpPr>
        <p:spPr>
          <a:xfrm>
            <a:off x="8133204" y="4250470"/>
            <a:ext cx="504368" cy="30734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95" spc="-459" dirty="0">
                <a:solidFill>
                  <a:srgbClr val="00FF00"/>
                </a:solidFill>
                <a:latin typeface="Arial MT"/>
                <a:cs typeface="Arial MT"/>
              </a:rPr>
              <a:t>Oradea</a:t>
            </a:r>
            <a:endParaRPr sz="1895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23913" y="1990353"/>
            <a:ext cx="7960095" cy="3012705"/>
            <a:chOff x="664365" y="2152530"/>
            <a:chExt cx="8608695" cy="3258185"/>
          </a:xfrm>
        </p:grpSpPr>
        <p:sp>
          <p:nvSpPr>
            <p:cNvPr id="20" name="object 20"/>
            <p:cNvSpPr/>
            <p:nvPr/>
          </p:nvSpPr>
          <p:spPr>
            <a:xfrm>
              <a:off x="674525" y="3598631"/>
              <a:ext cx="8589010" cy="1802130"/>
            </a:xfrm>
            <a:custGeom>
              <a:avLst/>
              <a:gdLst/>
              <a:ahLst/>
              <a:cxnLst/>
              <a:rect l="l" t="t" r="r" b="b"/>
              <a:pathLst>
                <a:path w="8589010" h="1802129">
                  <a:moveTo>
                    <a:pt x="2027168" y="0"/>
                  </a:moveTo>
                  <a:lnTo>
                    <a:pt x="393974" y="973810"/>
                  </a:lnTo>
                </a:path>
                <a:path w="8589010" h="1802129">
                  <a:moveTo>
                    <a:pt x="2027168" y="0"/>
                  </a:moveTo>
                  <a:lnTo>
                    <a:pt x="1497092" y="973810"/>
                  </a:lnTo>
                </a:path>
                <a:path w="8589010" h="1802129">
                  <a:moveTo>
                    <a:pt x="2027168" y="0"/>
                  </a:moveTo>
                  <a:lnTo>
                    <a:pt x="2550074" y="973810"/>
                  </a:lnTo>
                </a:path>
                <a:path w="8589010" h="1802129">
                  <a:moveTo>
                    <a:pt x="2027168" y="0"/>
                  </a:moveTo>
                  <a:lnTo>
                    <a:pt x="3653192" y="973810"/>
                  </a:lnTo>
                </a:path>
                <a:path w="8589010" h="1802129">
                  <a:moveTo>
                    <a:pt x="393974" y="1424193"/>
                  </a:moveTo>
                  <a:lnTo>
                    <a:pt x="0" y="1801548"/>
                  </a:lnTo>
                </a:path>
                <a:path w="8589010" h="1802129">
                  <a:moveTo>
                    <a:pt x="393974" y="1424193"/>
                  </a:moveTo>
                  <a:lnTo>
                    <a:pt x="393974" y="1801548"/>
                  </a:lnTo>
                </a:path>
                <a:path w="8589010" h="1802129">
                  <a:moveTo>
                    <a:pt x="393974" y="1424193"/>
                  </a:moveTo>
                  <a:lnTo>
                    <a:pt x="787949" y="1801548"/>
                  </a:lnTo>
                </a:path>
                <a:path w="8589010" h="1802129">
                  <a:moveTo>
                    <a:pt x="3653192" y="1424193"/>
                  </a:moveTo>
                  <a:lnTo>
                    <a:pt x="3259227" y="1801548"/>
                  </a:lnTo>
                </a:path>
                <a:path w="8589010" h="1802129">
                  <a:moveTo>
                    <a:pt x="3653192" y="1424193"/>
                  </a:moveTo>
                  <a:lnTo>
                    <a:pt x="3653192" y="1801548"/>
                  </a:lnTo>
                </a:path>
                <a:path w="8589010" h="1802129">
                  <a:moveTo>
                    <a:pt x="3653192" y="1424193"/>
                  </a:moveTo>
                  <a:lnTo>
                    <a:pt x="4047166" y="1801548"/>
                  </a:lnTo>
                </a:path>
                <a:path w="8589010" h="1802129">
                  <a:moveTo>
                    <a:pt x="2557244" y="1424193"/>
                  </a:moveTo>
                  <a:lnTo>
                    <a:pt x="2865261" y="1801548"/>
                  </a:lnTo>
                </a:path>
                <a:path w="8589010" h="1802129">
                  <a:moveTo>
                    <a:pt x="2557244" y="1424193"/>
                  </a:moveTo>
                  <a:lnTo>
                    <a:pt x="2249237" y="1801548"/>
                  </a:lnTo>
                </a:path>
                <a:path w="8589010" h="1802129">
                  <a:moveTo>
                    <a:pt x="1504271" y="1424193"/>
                  </a:moveTo>
                  <a:lnTo>
                    <a:pt x="1812279" y="1801548"/>
                  </a:lnTo>
                </a:path>
                <a:path w="8589010" h="1802129">
                  <a:moveTo>
                    <a:pt x="1504271" y="1424193"/>
                  </a:moveTo>
                  <a:lnTo>
                    <a:pt x="1196254" y="1801548"/>
                  </a:lnTo>
                </a:path>
                <a:path w="8589010" h="1802129">
                  <a:moveTo>
                    <a:pt x="7707529" y="0"/>
                  </a:moveTo>
                  <a:lnTo>
                    <a:pt x="7220436" y="973810"/>
                  </a:lnTo>
                </a:path>
                <a:path w="8589010" h="1802129">
                  <a:moveTo>
                    <a:pt x="7707529" y="0"/>
                  </a:moveTo>
                  <a:lnTo>
                    <a:pt x="8280617" y="973810"/>
                  </a:lnTo>
                </a:path>
                <a:path w="8589010" h="1802129">
                  <a:moveTo>
                    <a:pt x="7213275" y="1424193"/>
                  </a:moveTo>
                  <a:lnTo>
                    <a:pt x="6819310" y="1801548"/>
                  </a:lnTo>
                </a:path>
                <a:path w="8589010" h="1802129">
                  <a:moveTo>
                    <a:pt x="7213275" y="1424193"/>
                  </a:moveTo>
                  <a:lnTo>
                    <a:pt x="7213275" y="1801548"/>
                  </a:lnTo>
                </a:path>
                <a:path w="8589010" h="1802129">
                  <a:moveTo>
                    <a:pt x="7213275" y="1424193"/>
                  </a:moveTo>
                  <a:lnTo>
                    <a:pt x="7607250" y="1801548"/>
                  </a:lnTo>
                </a:path>
                <a:path w="8589010" h="1802129">
                  <a:moveTo>
                    <a:pt x="8280617" y="1424193"/>
                  </a:moveTo>
                  <a:lnTo>
                    <a:pt x="8588596" y="1801548"/>
                  </a:lnTo>
                </a:path>
                <a:path w="8589010" h="1802129">
                  <a:moveTo>
                    <a:pt x="8280617" y="1424193"/>
                  </a:moveTo>
                  <a:lnTo>
                    <a:pt x="7972572" y="1801548"/>
                  </a:lnTo>
                </a:path>
              </a:pathLst>
            </a:custGeom>
            <a:ln w="17527">
              <a:solidFill>
                <a:srgbClr val="00FF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1" name="object 21"/>
            <p:cNvSpPr/>
            <p:nvPr/>
          </p:nvSpPr>
          <p:spPr>
            <a:xfrm>
              <a:off x="2701703" y="2174438"/>
              <a:ext cx="5680710" cy="974090"/>
            </a:xfrm>
            <a:custGeom>
              <a:avLst/>
              <a:gdLst/>
              <a:ahLst/>
              <a:cxnLst/>
              <a:rect l="l" t="t" r="r" b="b"/>
              <a:pathLst>
                <a:path w="5680709" h="974089">
                  <a:moveTo>
                    <a:pt x="0" y="973810"/>
                  </a:moveTo>
                  <a:lnTo>
                    <a:pt x="2643193" y="0"/>
                  </a:lnTo>
                </a:path>
                <a:path w="5680709" h="974089">
                  <a:moveTo>
                    <a:pt x="2643193" y="0"/>
                  </a:moveTo>
                  <a:lnTo>
                    <a:pt x="3388158" y="973810"/>
                  </a:lnTo>
                </a:path>
                <a:path w="5680709" h="974089">
                  <a:moveTo>
                    <a:pt x="2643193" y="0"/>
                  </a:moveTo>
                  <a:lnTo>
                    <a:pt x="5680360" y="973810"/>
                  </a:lnTo>
                </a:path>
              </a:pathLst>
            </a:custGeom>
            <a:ln w="3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2" name="object 22"/>
            <p:cNvSpPr/>
            <p:nvPr/>
          </p:nvSpPr>
          <p:spPr>
            <a:xfrm>
              <a:off x="7949641" y="3152013"/>
              <a:ext cx="888365" cy="438784"/>
            </a:xfrm>
            <a:custGeom>
              <a:avLst/>
              <a:gdLst/>
              <a:ahLst/>
              <a:cxnLst/>
              <a:rect l="l" t="t" r="r" b="b"/>
              <a:pathLst>
                <a:path w="888365" h="438785">
                  <a:moveTo>
                    <a:pt x="888225" y="219113"/>
                  </a:moveTo>
                  <a:lnTo>
                    <a:pt x="872361" y="160862"/>
                  </a:lnTo>
                  <a:lnTo>
                    <a:pt x="827591" y="108520"/>
                  </a:lnTo>
                  <a:lnTo>
                    <a:pt x="795689" y="85217"/>
                  </a:lnTo>
                  <a:lnTo>
                    <a:pt x="758148" y="64174"/>
                  </a:lnTo>
                  <a:lnTo>
                    <a:pt x="715497" y="45653"/>
                  </a:lnTo>
                  <a:lnTo>
                    <a:pt x="668265" y="29914"/>
                  </a:lnTo>
                  <a:lnTo>
                    <a:pt x="616980" y="17218"/>
                  </a:lnTo>
                  <a:lnTo>
                    <a:pt x="562173" y="7826"/>
                  </a:lnTo>
                  <a:lnTo>
                    <a:pt x="504372" y="2000"/>
                  </a:lnTo>
                  <a:lnTo>
                    <a:pt x="444106" y="0"/>
                  </a:lnTo>
                  <a:lnTo>
                    <a:pt x="383843" y="2000"/>
                  </a:lnTo>
                  <a:lnTo>
                    <a:pt x="326044" y="7826"/>
                  </a:lnTo>
                  <a:lnTo>
                    <a:pt x="271239" y="17218"/>
                  </a:lnTo>
                  <a:lnTo>
                    <a:pt x="219956" y="29914"/>
                  </a:lnTo>
                  <a:lnTo>
                    <a:pt x="172725" y="45653"/>
                  </a:lnTo>
                  <a:lnTo>
                    <a:pt x="130074" y="64174"/>
                  </a:lnTo>
                  <a:lnTo>
                    <a:pt x="92534" y="85217"/>
                  </a:lnTo>
                  <a:lnTo>
                    <a:pt x="60633" y="108520"/>
                  </a:lnTo>
                  <a:lnTo>
                    <a:pt x="15863" y="160862"/>
                  </a:lnTo>
                  <a:lnTo>
                    <a:pt x="0" y="219113"/>
                  </a:lnTo>
                  <a:lnTo>
                    <a:pt x="4054" y="248843"/>
                  </a:lnTo>
                  <a:lnTo>
                    <a:pt x="34899" y="304396"/>
                  </a:lnTo>
                  <a:lnTo>
                    <a:pt x="92534" y="352998"/>
                  </a:lnTo>
                  <a:lnTo>
                    <a:pt x="130074" y="374040"/>
                  </a:lnTo>
                  <a:lnTo>
                    <a:pt x="172725" y="392561"/>
                  </a:lnTo>
                  <a:lnTo>
                    <a:pt x="219956" y="408299"/>
                  </a:lnTo>
                  <a:lnTo>
                    <a:pt x="271239" y="420995"/>
                  </a:lnTo>
                  <a:lnTo>
                    <a:pt x="326044" y="430387"/>
                  </a:lnTo>
                  <a:lnTo>
                    <a:pt x="383843" y="436213"/>
                  </a:lnTo>
                  <a:lnTo>
                    <a:pt x="444106" y="438213"/>
                  </a:lnTo>
                  <a:lnTo>
                    <a:pt x="504372" y="436213"/>
                  </a:lnTo>
                  <a:lnTo>
                    <a:pt x="562173" y="430387"/>
                  </a:lnTo>
                  <a:lnTo>
                    <a:pt x="616980" y="420995"/>
                  </a:lnTo>
                  <a:lnTo>
                    <a:pt x="668265" y="408299"/>
                  </a:lnTo>
                  <a:lnTo>
                    <a:pt x="715497" y="392561"/>
                  </a:lnTo>
                  <a:lnTo>
                    <a:pt x="758148" y="374040"/>
                  </a:lnTo>
                  <a:lnTo>
                    <a:pt x="795689" y="352998"/>
                  </a:lnTo>
                  <a:lnTo>
                    <a:pt x="827591" y="329697"/>
                  </a:lnTo>
                  <a:lnTo>
                    <a:pt x="872361" y="277358"/>
                  </a:lnTo>
                  <a:lnTo>
                    <a:pt x="888225" y="2191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3" name="object 23"/>
            <p:cNvSpPr/>
            <p:nvPr/>
          </p:nvSpPr>
          <p:spPr>
            <a:xfrm>
              <a:off x="7949642" y="3152022"/>
              <a:ext cx="888365" cy="438784"/>
            </a:xfrm>
            <a:custGeom>
              <a:avLst/>
              <a:gdLst/>
              <a:ahLst/>
              <a:cxnLst/>
              <a:rect l="l" t="t" r="r" b="b"/>
              <a:pathLst>
                <a:path w="888365" h="438785">
                  <a:moveTo>
                    <a:pt x="888228" y="219099"/>
                  </a:moveTo>
                  <a:lnTo>
                    <a:pt x="872364" y="160850"/>
                  </a:lnTo>
                  <a:lnTo>
                    <a:pt x="827593" y="108511"/>
                  </a:lnTo>
                  <a:lnTo>
                    <a:pt x="795691" y="85210"/>
                  </a:lnTo>
                  <a:lnTo>
                    <a:pt x="758149" y="64169"/>
                  </a:lnTo>
                  <a:lnTo>
                    <a:pt x="715498" y="45649"/>
                  </a:lnTo>
                  <a:lnTo>
                    <a:pt x="668265" y="29911"/>
                  </a:lnTo>
                  <a:lnTo>
                    <a:pt x="616981" y="17216"/>
                  </a:lnTo>
                  <a:lnTo>
                    <a:pt x="562174" y="7825"/>
                  </a:lnTo>
                  <a:lnTo>
                    <a:pt x="504374" y="1999"/>
                  </a:lnTo>
                  <a:lnTo>
                    <a:pt x="444109" y="0"/>
                  </a:lnTo>
                  <a:lnTo>
                    <a:pt x="383846" y="1999"/>
                  </a:lnTo>
                  <a:lnTo>
                    <a:pt x="326048" y="7825"/>
                  </a:lnTo>
                  <a:lnTo>
                    <a:pt x="271242" y="17216"/>
                  </a:lnTo>
                  <a:lnTo>
                    <a:pt x="219959" y="29911"/>
                  </a:lnTo>
                  <a:lnTo>
                    <a:pt x="172728" y="45649"/>
                  </a:lnTo>
                  <a:lnTo>
                    <a:pt x="130077" y="64169"/>
                  </a:lnTo>
                  <a:lnTo>
                    <a:pt x="92536" y="85210"/>
                  </a:lnTo>
                  <a:lnTo>
                    <a:pt x="60634" y="108511"/>
                  </a:lnTo>
                  <a:lnTo>
                    <a:pt x="15864" y="160850"/>
                  </a:lnTo>
                  <a:lnTo>
                    <a:pt x="0" y="219099"/>
                  </a:lnTo>
                  <a:lnTo>
                    <a:pt x="4054" y="248832"/>
                  </a:lnTo>
                  <a:lnTo>
                    <a:pt x="34900" y="304389"/>
                  </a:lnTo>
                  <a:lnTo>
                    <a:pt x="92536" y="352994"/>
                  </a:lnTo>
                  <a:lnTo>
                    <a:pt x="130077" y="374037"/>
                  </a:lnTo>
                  <a:lnTo>
                    <a:pt x="172728" y="392559"/>
                  </a:lnTo>
                  <a:lnTo>
                    <a:pt x="219959" y="408299"/>
                  </a:lnTo>
                  <a:lnTo>
                    <a:pt x="271242" y="420995"/>
                  </a:lnTo>
                  <a:lnTo>
                    <a:pt x="326048" y="430387"/>
                  </a:lnTo>
                  <a:lnTo>
                    <a:pt x="383846" y="436214"/>
                  </a:lnTo>
                  <a:lnTo>
                    <a:pt x="444109" y="438214"/>
                  </a:lnTo>
                  <a:lnTo>
                    <a:pt x="504374" y="436214"/>
                  </a:lnTo>
                  <a:lnTo>
                    <a:pt x="562174" y="430387"/>
                  </a:lnTo>
                  <a:lnTo>
                    <a:pt x="616981" y="420995"/>
                  </a:lnTo>
                  <a:lnTo>
                    <a:pt x="668265" y="408299"/>
                  </a:lnTo>
                  <a:lnTo>
                    <a:pt x="715498" y="392559"/>
                  </a:lnTo>
                  <a:lnTo>
                    <a:pt x="758149" y="374037"/>
                  </a:lnTo>
                  <a:lnTo>
                    <a:pt x="795691" y="352994"/>
                  </a:lnTo>
                  <a:lnTo>
                    <a:pt x="827593" y="329691"/>
                  </a:lnTo>
                  <a:lnTo>
                    <a:pt x="872364" y="277349"/>
                  </a:lnTo>
                  <a:lnTo>
                    <a:pt x="888228" y="219099"/>
                  </a:lnTo>
                  <a:close/>
                </a:path>
              </a:pathLst>
            </a:custGeom>
            <a:ln w="405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4" name="object 24"/>
            <p:cNvSpPr/>
            <p:nvPr/>
          </p:nvSpPr>
          <p:spPr>
            <a:xfrm>
              <a:off x="5165811" y="3598631"/>
              <a:ext cx="1762760" cy="1802130"/>
            </a:xfrm>
            <a:custGeom>
              <a:avLst/>
              <a:gdLst/>
              <a:ahLst/>
              <a:cxnLst/>
              <a:rect l="l" t="t" r="r" b="b"/>
              <a:pathLst>
                <a:path w="1762759" h="1802129">
                  <a:moveTo>
                    <a:pt x="924041" y="0"/>
                  </a:moveTo>
                  <a:lnTo>
                    <a:pt x="393974" y="973810"/>
                  </a:lnTo>
                </a:path>
                <a:path w="1762759" h="1802129">
                  <a:moveTo>
                    <a:pt x="924041" y="0"/>
                  </a:moveTo>
                  <a:lnTo>
                    <a:pt x="1454118" y="973810"/>
                  </a:lnTo>
                </a:path>
                <a:path w="1762759" h="1802129">
                  <a:moveTo>
                    <a:pt x="393965" y="1424193"/>
                  </a:moveTo>
                  <a:lnTo>
                    <a:pt x="0" y="1801548"/>
                  </a:lnTo>
                </a:path>
                <a:path w="1762759" h="1802129">
                  <a:moveTo>
                    <a:pt x="393965" y="1424193"/>
                  </a:moveTo>
                  <a:lnTo>
                    <a:pt x="393965" y="1801548"/>
                  </a:lnTo>
                </a:path>
                <a:path w="1762759" h="1802129">
                  <a:moveTo>
                    <a:pt x="393965" y="1424193"/>
                  </a:moveTo>
                  <a:lnTo>
                    <a:pt x="787939" y="1801548"/>
                  </a:lnTo>
                </a:path>
                <a:path w="1762759" h="1802129">
                  <a:moveTo>
                    <a:pt x="1454118" y="1424193"/>
                  </a:moveTo>
                  <a:lnTo>
                    <a:pt x="1762135" y="1801548"/>
                  </a:lnTo>
                </a:path>
                <a:path w="1762759" h="1802129">
                  <a:moveTo>
                    <a:pt x="1454118" y="1424193"/>
                  </a:moveTo>
                  <a:lnTo>
                    <a:pt x="1146101" y="1801548"/>
                  </a:lnTo>
                </a:path>
              </a:pathLst>
            </a:custGeom>
            <a:ln w="17527">
              <a:solidFill>
                <a:srgbClr val="00FF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643069" y="2933558"/>
            <a:ext cx="432147" cy="30734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95" spc="-390" dirty="0">
                <a:latin typeface="Arial MT"/>
                <a:cs typeface="Arial MT"/>
              </a:rPr>
              <a:t>Zerind</a:t>
            </a:r>
            <a:endParaRPr sz="1895">
              <a:latin typeface="Arial MT"/>
              <a:cs typeface="Arial M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618409" y="1597644"/>
            <a:ext cx="821433" cy="405725"/>
            <a:chOff x="4876190" y="1727822"/>
            <a:chExt cx="888365" cy="438784"/>
          </a:xfrm>
        </p:grpSpPr>
        <p:sp>
          <p:nvSpPr>
            <p:cNvPr id="27" name="object 27"/>
            <p:cNvSpPr/>
            <p:nvPr/>
          </p:nvSpPr>
          <p:spPr>
            <a:xfrm>
              <a:off x="4876190" y="1727822"/>
              <a:ext cx="888365" cy="438784"/>
            </a:xfrm>
            <a:custGeom>
              <a:avLst/>
              <a:gdLst/>
              <a:ahLst/>
              <a:cxnLst/>
              <a:rect l="l" t="t" r="r" b="b"/>
              <a:pathLst>
                <a:path w="888364" h="438785">
                  <a:moveTo>
                    <a:pt x="888225" y="219113"/>
                  </a:moveTo>
                  <a:lnTo>
                    <a:pt x="872361" y="160862"/>
                  </a:lnTo>
                  <a:lnTo>
                    <a:pt x="827592" y="108520"/>
                  </a:lnTo>
                  <a:lnTo>
                    <a:pt x="795690" y="85217"/>
                  </a:lnTo>
                  <a:lnTo>
                    <a:pt x="758150" y="64174"/>
                  </a:lnTo>
                  <a:lnTo>
                    <a:pt x="715499" y="45653"/>
                  </a:lnTo>
                  <a:lnTo>
                    <a:pt x="668268" y="29914"/>
                  </a:lnTo>
                  <a:lnTo>
                    <a:pt x="616986" y="17218"/>
                  </a:lnTo>
                  <a:lnTo>
                    <a:pt x="562180" y="7826"/>
                  </a:lnTo>
                  <a:lnTo>
                    <a:pt x="504382" y="2000"/>
                  </a:lnTo>
                  <a:lnTo>
                    <a:pt x="444119" y="0"/>
                  </a:lnTo>
                  <a:lnTo>
                    <a:pt x="383853" y="2000"/>
                  </a:lnTo>
                  <a:lnTo>
                    <a:pt x="326051" y="7826"/>
                  </a:lnTo>
                  <a:lnTo>
                    <a:pt x="271244" y="17218"/>
                  </a:lnTo>
                  <a:lnTo>
                    <a:pt x="219960" y="29914"/>
                  </a:lnTo>
                  <a:lnTo>
                    <a:pt x="172727" y="45653"/>
                  </a:lnTo>
                  <a:lnTo>
                    <a:pt x="130076" y="64174"/>
                  </a:lnTo>
                  <a:lnTo>
                    <a:pt x="92535" y="85217"/>
                  </a:lnTo>
                  <a:lnTo>
                    <a:pt x="60633" y="108520"/>
                  </a:lnTo>
                  <a:lnTo>
                    <a:pt x="15863" y="160862"/>
                  </a:lnTo>
                  <a:lnTo>
                    <a:pt x="0" y="219113"/>
                  </a:lnTo>
                  <a:lnTo>
                    <a:pt x="4054" y="248843"/>
                  </a:lnTo>
                  <a:lnTo>
                    <a:pt x="34899" y="304396"/>
                  </a:lnTo>
                  <a:lnTo>
                    <a:pt x="92535" y="352998"/>
                  </a:lnTo>
                  <a:lnTo>
                    <a:pt x="130076" y="374040"/>
                  </a:lnTo>
                  <a:lnTo>
                    <a:pt x="172727" y="392561"/>
                  </a:lnTo>
                  <a:lnTo>
                    <a:pt x="219960" y="408299"/>
                  </a:lnTo>
                  <a:lnTo>
                    <a:pt x="271244" y="420995"/>
                  </a:lnTo>
                  <a:lnTo>
                    <a:pt x="326051" y="430387"/>
                  </a:lnTo>
                  <a:lnTo>
                    <a:pt x="383853" y="436213"/>
                  </a:lnTo>
                  <a:lnTo>
                    <a:pt x="444119" y="438213"/>
                  </a:lnTo>
                  <a:lnTo>
                    <a:pt x="504382" y="436213"/>
                  </a:lnTo>
                  <a:lnTo>
                    <a:pt x="562180" y="430387"/>
                  </a:lnTo>
                  <a:lnTo>
                    <a:pt x="616986" y="420995"/>
                  </a:lnTo>
                  <a:lnTo>
                    <a:pt x="668268" y="408299"/>
                  </a:lnTo>
                  <a:lnTo>
                    <a:pt x="715499" y="392561"/>
                  </a:lnTo>
                  <a:lnTo>
                    <a:pt x="758150" y="374040"/>
                  </a:lnTo>
                  <a:lnTo>
                    <a:pt x="795690" y="352998"/>
                  </a:lnTo>
                  <a:lnTo>
                    <a:pt x="827592" y="329697"/>
                  </a:lnTo>
                  <a:lnTo>
                    <a:pt x="872361" y="277358"/>
                  </a:lnTo>
                  <a:lnTo>
                    <a:pt x="888225" y="219113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8" name="object 28"/>
            <p:cNvSpPr/>
            <p:nvPr/>
          </p:nvSpPr>
          <p:spPr>
            <a:xfrm>
              <a:off x="4876190" y="1727828"/>
              <a:ext cx="888365" cy="438784"/>
            </a:xfrm>
            <a:custGeom>
              <a:avLst/>
              <a:gdLst/>
              <a:ahLst/>
              <a:cxnLst/>
              <a:rect l="l" t="t" r="r" b="b"/>
              <a:pathLst>
                <a:path w="888364" h="438785">
                  <a:moveTo>
                    <a:pt x="888228" y="219099"/>
                  </a:moveTo>
                  <a:lnTo>
                    <a:pt x="872364" y="160856"/>
                  </a:lnTo>
                  <a:lnTo>
                    <a:pt x="827593" y="108518"/>
                  </a:lnTo>
                  <a:lnTo>
                    <a:pt x="795691" y="85217"/>
                  </a:lnTo>
                  <a:lnTo>
                    <a:pt x="758149" y="64175"/>
                  </a:lnTo>
                  <a:lnTo>
                    <a:pt x="715498" y="45654"/>
                  </a:lnTo>
                  <a:lnTo>
                    <a:pt x="668265" y="29914"/>
                  </a:lnTo>
                  <a:lnTo>
                    <a:pt x="616981" y="17218"/>
                  </a:lnTo>
                  <a:lnTo>
                    <a:pt x="562174" y="7826"/>
                  </a:lnTo>
                  <a:lnTo>
                    <a:pt x="504374" y="2000"/>
                  </a:lnTo>
                  <a:lnTo>
                    <a:pt x="444109" y="0"/>
                  </a:lnTo>
                  <a:lnTo>
                    <a:pt x="383846" y="2000"/>
                  </a:lnTo>
                  <a:lnTo>
                    <a:pt x="326048" y="7826"/>
                  </a:lnTo>
                  <a:lnTo>
                    <a:pt x="271242" y="17218"/>
                  </a:lnTo>
                  <a:lnTo>
                    <a:pt x="219959" y="29914"/>
                  </a:lnTo>
                  <a:lnTo>
                    <a:pt x="172728" y="45654"/>
                  </a:lnTo>
                  <a:lnTo>
                    <a:pt x="130077" y="64175"/>
                  </a:lnTo>
                  <a:lnTo>
                    <a:pt x="92536" y="85217"/>
                  </a:lnTo>
                  <a:lnTo>
                    <a:pt x="60634" y="108518"/>
                  </a:lnTo>
                  <a:lnTo>
                    <a:pt x="15864" y="160856"/>
                  </a:lnTo>
                  <a:lnTo>
                    <a:pt x="0" y="219099"/>
                  </a:lnTo>
                  <a:lnTo>
                    <a:pt x="4054" y="248832"/>
                  </a:lnTo>
                  <a:lnTo>
                    <a:pt x="34900" y="304389"/>
                  </a:lnTo>
                  <a:lnTo>
                    <a:pt x="92536" y="352994"/>
                  </a:lnTo>
                  <a:lnTo>
                    <a:pt x="130077" y="374037"/>
                  </a:lnTo>
                  <a:lnTo>
                    <a:pt x="172728" y="392559"/>
                  </a:lnTo>
                  <a:lnTo>
                    <a:pt x="219959" y="408299"/>
                  </a:lnTo>
                  <a:lnTo>
                    <a:pt x="271242" y="420995"/>
                  </a:lnTo>
                  <a:lnTo>
                    <a:pt x="326048" y="430387"/>
                  </a:lnTo>
                  <a:lnTo>
                    <a:pt x="383846" y="436214"/>
                  </a:lnTo>
                  <a:lnTo>
                    <a:pt x="444109" y="438214"/>
                  </a:lnTo>
                  <a:lnTo>
                    <a:pt x="504374" y="436214"/>
                  </a:lnTo>
                  <a:lnTo>
                    <a:pt x="562174" y="430387"/>
                  </a:lnTo>
                  <a:lnTo>
                    <a:pt x="616981" y="420995"/>
                  </a:lnTo>
                  <a:lnTo>
                    <a:pt x="668265" y="408299"/>
                  </a:lnTo>
                  <a:lnTo>
                    <a:pt x="715498" y="392559"/>
                  </a:lnTo>
                  <a:lnTo>
                    <a:pt x="758149" y="374037"/>
                  </a:lnTo>
                  <a:lnTo>
                    <a:pt x="795691" y="352994"/>
                  </a:lnTo>
                  <a:lnTo>
                    <a:pt x="827593" y="329691"/>
                  </a:lnTo>
                  <a:lnTo>
                    <a:pt x="872364" y="277349"/>
                  </a:lnTo>
                  <a:lnTo>
                    <a:pt x="888228" y="2190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861222" y="1616669"/>
            <a:ext cx="328221" cy="30734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95" spc="-434" dirty="0">
                <a:latin typeface="Arial MT"/>
                <a:cs typeface="Arial MT"/>
              </a:rPr>
              <a:t>Arad</a:t>
            </a:r>
            <a:endParaRPr sz="1895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173652" y="2894578"/>
            <a:ext cx="861359" cy="445653"/>
            <a:chOff x="2232231" y="3130432"/>
            <a:chExt cx="931544" cy="481965"/>
          </a:xfrm>
        </p:grpSpPr>
        <p:sp>
          <p:nvSpPr>
            <p:cNvPr id="31" name="object 31"/>
            <p:cNvSpPr/>
            <p:nvPr/>
          </p:nvSpPr>
          <p:spPr>
            <a:xfrm>
              <a:off x="2253818" y="3152012"/>
              <a:ext cx="888365" cy="438784"/>
            </a:xfrm>
            <a:custGeom>
              <a:avLst/>
              <a:gdLst/>
              <a:ahLst/>
              <a:cxnLst/>
              <a:rect l="l" t="t" r="r" b="b"/>
              <a:pathLst>
                <a:path w="888364" h="438785">
                  <a:moveTo>
                    <a:pt x="888225" y="219113"/>
                  </a:moveTo>
                  <a:lnTo>
                    <a:pt x="872361" y="160862"/>
                  </a:lnTo>
                  <a:lnTo>
                    <a:pt x="827592" y="108520"/>
                  </a:lnTo>
                  <a:lnTo>
                    <a:pt x="795690" y="85217"/>
                  </a:lnTo>
                  <a:lnTo>
                    <a:pt x="758150" y="64174"/>
                  </a:lnTo>
                  <a:lnTo>
                    <a:pt x="715499" y="45653"/>
                  </a:lnTo>
                  <a:lnTo>
                    <a:pt x="668268" y="29914"/>
                  </a:lnTo>
                  <a:lnTo>
                    <a:pt x="616986" y="17218"/>
                  </a:lnTo>
                  <a:lnTo>
                    <a:pt x="562180" y="7826"/>
                  </a:lnTo>
                  <a:lnTo>
                    <a:pt x="504382" y="2000"/>
                  </a:lnTo>
                  <a:lnTo>
                    <a:pt x="444119" y="0"/>
                  </a:lnTo>
                  <a:lnTo>
                    <a:pt x="383853" y="2000"/>
                  </a:lnTo>
                  <a:lnTo>
                    <a:pt x="326051" y="7826"/>
                  </a:lnTo>
                  <a:lnTo>
                    <a:pt x="271244" y="17218"/>
                  </a:lnTo>
                  <a:lnTo>
                    <a:pt x="219960" y="29914"/>
                  </a:lnTo>
                  <a:lnTo>
                    <a:pt x="172727" y="45653"/>
                  </a:lnTo>
                  <a:lnTo>
                    <a:pt x="130076" y="64174"/>
                  </a:lnTo>
                  <a:lnTo>
                    <a:pt x="92535" y="85217"/>
                  </a:lnTo>
                  <a:lnTo>
                    <a:pt x="60633" y="108520"/>
                  </a:lnTo>
                  <a:lnTo>
                    <a:pt x="15863" y="160862"/>
                  </a:lnTo>
                  <a:lnTo>
                    <a:pt x="0" y="219113"/>
                  </a:lnTo>
                  <a:lnTo>
                    <a:pt x="4054" y="248843"/>
                  </a:lnTo>
                  <a:lnTo>
                    <a:pt x="34899" y="304396"/>
                  </a:lnTo>
                  <a:lnTo>
                    <a:pt x="92535" y="352998"/>
                  </a:lnTo>
                  <a:lnTo>
                    <a:pt x="130076" y="374040"/>
                  </a:lnTo>
                  <a:lnTo>
                    <a:pt x="172727" y="392561"/>
                  </a:lnTo>
                  <a:lnTo>
                    <a:pt x="219960" y="408299"/>
                  </a:lnTo>
                  <a:lnTo>
                    <a:pt x="271244" y="420995"/>
                  </a:lnTo>
                  <a:lnTo>
                    <a:pt x="326051" y="430387"/>
                  </a:lnTo>
                  <a:lnTo>
                    <a:pt x="383853" y="436213"/>
                  </a:lnTo>
                  <a:lnTo>
                    <a:pt x="444119" y="438213"/>
                  </a:lnTo>
                  <a:lnTo>
                    <a:pt x="504382" y="436213"/>
                  </a:lnTo>
                  <a:lnTo>
                    <a:pt x="562180" y="430387"/>
                  </a:lnTo>
                  <a:lnTo>
                    <a:pt x="616986" y="420995"/>
                  </a:lnTo>
                  <a:lnTo>
                    <a:pt x="668268" y="408299"/>
                  </a:lnTo>
                  <a:lnTo>
                    <a:pt x="715499" y="392561"/>
                  </a:lnTo>
                  <a:lnTo>
                    <a:pt x="758150" y="374040"/>
                  </a:lnTo>
                  <a:lnTo>
                    <a:pt x="795690" y="352998"/>
                  </a:lnTo>
                  <a:lnTo>
                    <a:pt x="827592" y="329697"/>
                  </a:lnTo>
                  <a:lnTo>
                    <a:pt x="872361" y="277358"/>
                  </a:lnTo>
                  <a:lnTo>
                    <a:pt x="888225" y="2191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2" name="object 32"/>
            <p:cNvSpPr/>
            <p:nvPr/>
          </p:nvSpPr>
          <p:spPr>
            <a:xfrm>
              <a:off x="2253821" y="3152022"/>
              <a:ext cx="888365" cy="438784"/>
            </a:xfrm>
            <a:custGeom>
              <a:avLst/>
              <a:gdLst/>
              <a:ahLst/>
              <a:cxnLst/>
              <a:rect l="l" t="t" r="r" b="b"/>
              <a:pathLst>
                <a:path w="888364" h="438785">
                  <a:moveTo>
                    <a:pt x="888228" y="219099"/>
                  </a:moveTo>
                  <a:lnTo>
                    <a:pt x="872364" y="160850"/>
                  </a:lnTo>
                  <a:lnTo>
                    <a:pt x="827593" y="108511"/>
                  </a:lnTo>
                  <a:lnTo>
                    <a:pt x="795691" y="85210"/>
                  </a:lnTo>
                  <a:lnTo>
                    <a:pt x="758149" y="64169"/>
                  </a:lnTo>
                  <a:lnTo>
                    <a:pt x="715498" y="45649"/>
                  </a:lnTo>
                  <a:lnTo>
                    <a:pt x="668265" y="29911"/>
                  </a:lnTo>
                  <a:lnTo>
                    <a:pt x="616981" y="17216"/>
                  </a:lnTo>
                  <a:lnTo>
                    <a:pt x="562174" y="7825"/>
                  </a:lnTo>
                  <a:lnTo>
                    <a:pt x="504374" y="1999"/>
                  </a:lnTo>
                  <a:lnTo>
                    <a:pt x="444109" y="0"/>
                  </a:lnTo>
                  <a:lnTo>
                    <a:pt x="383846" y="1999"/>
                  </a:lnTo>
                  <a:lnTo>
                    <a:pt x="326048" y="7825"/>
                  </a:lnTo>
                  <a:lnTo>
                    <a:pt x="271242" y="17216"/>
                  </a:lnTo>
                  <a:lnTo>
                    <a:pt x="219959" y="29911"/>
                  </a:lnTo>
                  <a:lnTo>
                    <a:pt x="172728" y="45649"/>
                  </a:lnTo>
                  <a:lnTo>
                    <a:pt x="130077" y="64169"/>
                  </a:lnTo>
                  <a:lnTo>
                    <a:pt x="92536" y="85210"/>
                  </a:lnTo>
                  <a:lnTo>
                    <a:pt x="60634" y="108511"/>
                  </a:lnTo>
                  <a:lnTo>
                    <a:pt x="15864" y="160850"/>
                  </a:lnTo>
                  <a:lnTo>
                    <a:pt x="0" y="219099"/>
                  </a:lnTo>
                  <a:lnTo>
                    <a:pt x="4054" y="248832"/>
                  </a:lnTo>
                  <a:lnTo>
                    <a:pt x="34900" y="304389"/>
                  </a:lnTo>
                  <a:lnTo>
                    <a:pt x="92536" y="352994"/>
                  </a:lnTo>
                  <a:lnTo>
                    <a:pt x="130077" y="374037"/>
                  </a:lnTo>
                  <a:lnTo>
                    <a:pt x="172728" y="392559"/>
                  </a:lnTo>
                  <a:lnTo>
                    <a:pt x="219959" y="408299"/>
                  </a:lnTo>
                  <a:lnTo>
                    <a:pt x="271242" y="420995"/>
                  </a:lnTo>
                  <a:lnTo>
                    <a:pt x="326048" y="430387"/>
                  </a:lnTo>
                  <a:lnTo>
                    <a:pt x="383846" y="436214"/>
                  </a:lnTo>
                  <a:lnTo>
                    <a:pt x="444109" y="438214"/>
                  </a:lnTo>
                  <a:lnTo>
                    <a:pt x="504374" y="436214"/>
                  </a:lnTo>
                  <a:lnTo>
                    <a:pt x="562174" y="430387"/>
                  </a:lnTo>
                  <a:lnTo>
                    <a:pt x="616981" y="420995"/>
                  </a:lnTo>
                  <a:lnTo>
                    <a:pt x="668265" y="408299"/>
                  </a:lnTo>
                  <a:lnTo>
                    <a:pt x="715498" y="392559"/>
                  </a:lnTo>
                  <a:lnTo>
                    <a:pt x="758149" y="374037"/>
                  </a:lnTo>
                  <a:lnTo>
                    <a:pt x="795691" y="352994"/>
                  </a:lnTo>
                  <a:lnTo>
                    <a:pt x="827593" y="329691"/>
                  </a:lnTo>
                  <a:lnTo>
                    <a:pt x="872364" y="277349"/>
                  </a:lnTo>
                  <a:lnTo>
                    <a:pt x="888228" y="219099"/>
                  </a:lnTo>
                  <a:close/>
                </a:path>
              </a:pathLst>
            </a:custGeom>
            <a:ln w="405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430413" y="2933581"/>
            <a:ext cx="344074" cy="30734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95" spc="-370" dirty="0">
                <a:latin typeface="Arial MT"/>
                <a:cs typeface="Arial MT"/>
              </a:rPr>
              <a:t>Sibiu</a:t>
            </a:r>
            <a:endParaRPr sz="1895">
              <a:latin typeface="Arial MT"/>
              <a:cs typeface="Arial MT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297883" y="2894788"/>
            <a:ext cx="861359" cy="445065"/>
            <a:chOff x="5611029" y="3130660"/>
            <a:chExt cx="931544" cy="481330"/>
          </a:xfrm>
        </p:grpSpPr>
        <p:sp>
          <p:nvSpPr>
            <p:cNvPr id="35" name="object 35"/>
            <p:cNvSpPr/>
            <p:nvPr/>
          </p:nvSpPr>
          <p:spPr>
            <a:xfrm>
              <a:off x="5632399" y="3152013"/>
              <a:ext cx="888365" cy="438784"/>
            </a:xfrm>
            <a:custGeom>
              <a:avLst/>
              <a:gdLst/>
              <a:ahLst/>
              <a:cxnLst/>
              <a:rect l="l" t="t" r="r" b="b"/>
              <a:pathLst>
                <a:path w="888365" h="438785">
                  <a:moveTo>
                    <a:pt x="888225" y="219113"/>
                  </a:moveTo>
                  <a:lnTo>
                    <a:pt x="872360" y="160862"/>
                  </a:lnTo>
                  <a:lnTo>
                    <a:pt x="827588" y="108520"/>
                  </a:lnTo>
                  <a:lnTo>
                    <a:pt x="795686" y="85217"/>
                  </a:lnTo>
                  <a:lnTo>
                    <a:pt x="758143" y="64174"/>
                  </a:lnTo>
                  <a:lnTo>
                    <a:pt x="715492" y="45653"/>
                  </a:lnTo>
                  <a:lnTo>
                    <a:pt x="668259" y="29914"/>
                  </a:lnTo>
                  <a:lnTo>
                    <a:pt x="616975" y="17218"/>
                  </a:lnTo>
                  <a:lnTo>
                    <a:pt x="562168" y="7826"/>
                  </a:lnTo>
                  <a:lnTo>
                    <a:pt x="504369" y="2000"/>
                  </a:lnTo>
                  <a:lnTo>
                    <a:pt x="444106" y="0"/>
                  </a:lnTo>
                  <a:lnTo>
                    <a:pt x="383843" y="2000"/>
                  </a:lnTo>
                  <a:lnTo>
                    <a:pt x="326044" y="7826"/>
                  </a:lnTo>
                  <a:lnTo>
                    <a:pt x="271239" y="17218"/>
                  </a:lnTo>
                  <a:lnTo>
                    <a:pt x="219956" y="29914"/>
                  </a:lnTo>
                  <a:lnTo>
                    <a:pt x="172725" y="45653"/>
                  </a:lnTo>
                  <a:lnTo>
                    <a:pt x="130074" y="64174"/>
                  </a:lnTo>
                  <a:lnTo>
                    <a:pt x="92534" y="85217"/>
                  </a:lnTo>
                  <a:lnTo>
                    <a:pt x="60633" y="108520"/>
                  </a:lnTo>
                  <a:lnTo>
                    <a:pt x="15863" y="160862"/>
                  </a:lnTo>
                  <a:lnTo>
                    <a:pt x="0" y="219113"/>
                  </a:lnTo>
                  <a:lnTo>
                    <a:pt x="4054" y="248843"/>
                  </a:lnTo>
                  <a:lnTo>
                    <a:pt x="34899" y="304396"/>
                  </a:lnTo>
                  <a:lnTo>
                    <a:pt x="92534" y="352998"/>
                  </a:lnTo>
                  <a:lnTo>
                    <a:pt x="130074" y="374040"/>
                  </a:lnTo>
                  <a:lnTo>
                    <a:pt x="172725" y="392561"/>
                  </a:lnTo>
                  <a:lnTo>
                    <a:pt x="219956" y="408299"/>
                  </a:lnTo>
                  <a:lnTo>
                    <a:pt x="271239" y="420995"/>
                  </a:lnTo>
                  <a:lnTo>
                    <a:pt x="326044" y="430387"/>
                  </a:lnTo>
                  <a:lnTo>
                    <a:pt x="383843" y="436213"/>
                  </a:lnTo>
                  <a:lnTo>
                    <a:pt x="444106" y="438213"/>
                  </a:lnTo>
                  <a:lnTo>
                    <a:pt x="504369" y="436213"/>
                  </a:lnTo>
                  <a:lnTo>
                    <a:pt x="562168" y="430387"/>
                  </a:lnTo>
                  <a:lnTo>
                    <a:pt x="616975" y="420995"/>
                  </a:lnTo>
                  <a:lnTo>
                    <a:pt x="668259" y="408299"/>
                  </a:lnTo>
                  <a:lnTo>
                    <a:pt x="715492" y="392561"/>
                  </a:lnTo>
                  <a:lnTo>
                    <a:pt x="758143" y="374040"/>
                  </a:lnTo>
                  <a:lnTo>
                    <a:pt x="795686" y="352998"/>
                  </a:lnTo>
                  <a:lnTo>
                    <a:pt x="827588" y="329697"/>
                  </a:lnTo>
                  <a:lnTo>
                    <a:pt x="872360" y="277358"/>
                  </a:lnTo>
                  <a:lnTo>
                    <a:pt x="888225" y="2191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6" name="object 36"/>
            <p:cNvSpPr/>
            <p:nvPr/>
          </p:nvSpPr>
          <p:spPr>
            <a:xfrm>
              <a:off x="5632391" y="3152022"/>
              <a:ext cx="888365" cy="438784"/>
            </a:xfrm>
            <a:custGeom>
              <a:avLst/>
              <a:gdLst/>
              <a:ahLst/>
              <a:cxnLst/>
              <a:rect l="l" t="t" r="r" b="b"/>
              <a:pathLst>
                <a:path w="888365" h="438785">
                  <a:moveTo>
                    <a:pt x="888228" y="219099"/>
                  </a:moveTo>
                  <a:lnTo>
                    <a:pt x="872364" y="160850"/>
                  </a:lnTo>
                  <a:lnTo>
                    <a:pt x="827593" y="108511"/>
                  </a:lnTo>
                  <a:lnTo>
                    <a:pt x="795691" y="85210"/>
                  </a:lnTo>
                  <a:lnTo>
                    <a:pt x="758151" y="64169"/>
                  </a:lnTo>
                  <a:lnTo>
                    <a:pt x="715500" y="45649"/>
                  </a:lnTo>
                  <a:lnTo>
                    <a:pt x="668268" y="29911"/>
                  </a:lnTo>
                  <a:lnTo>
                    <a:pt x="616985" y="17216"/>
                  </a:lnTo>
                  <a:lnTo>
                    <a:pt x="562180" y="7825"/>
                  </a:lnTo>
                  <a:lnTo>
                    <a:pt x="504381" y="1999"/>
                  </a:lnTo>
                  <a:lnTo>
                    <a:pt x="444118" y="0"/>
                  </a:lnTo>
                  <a:lnTo>
                    <a:pt x="383854" y="1999"/>
                  </a:lnTo>
                  <a:lnTo>
                    <a:pt x="326053" y="7825"/>
                  </a:lnTo>
                  <a:lnTo>
                    <a:pt x="271246" y="17216"/>
                  </a:lnTo>
                  <a:lnTo>
                    <a:pt x="219962" y="29911"/>
                  </a:lnTo>
                  <a:lnTo>
                    <a:pt x="172730" y="45649"/>
                  </a:lnTo>
                  <a:lnTo>
                    <a:pt x="130078" y="64169"/>
                  </a:lnTo>
                  <a:lnTo>
                    <a:pt x="92536" y="85210"/>
                  </a:lnTo>
                  <a:lnTo>
                    <a:pt x="60634" y="108511"/>
                  </a:lnTo>
                  <a:lnTo>
                    <a:pt x="15864" y="160850"/>
                  </a:lnTo>
                  <a:lnTo>
                    <a:pt x="0" y="219099"/>
                  </a:lnTo>
                  <a:lnTo>
                    <a:pt x="4054" y="248832"/>
                  </a:lnTo>
                  <a:lnTo>
                    <a:pt x="34900" y="304389"/>
                  </a:lnTo>
                  <a:lnTo>
                    <a:pt x="92536" y="352994"/>
                  </a:lnTo>
                  <a:lnTo>
                    <a:pt x="130078" y="374037"/>
                  </a:lnTo>
                  <a:lnTo>
                    <a:pt x="172730" y="392559"/>
                  </a:lnTo>
                  <a:lnTo>
                    <a:pt x="219962" y="408299"/>
                  </a:lnTo>
                  <a:lnTo>
                    <a:pt x="271246" y="420995"/>
                  </a:lnTo>
                  <a:lnTo>
                    <a:pt x="326053" y="430387"/>
                  </a:lnTo>
                  <a:lnTo>
                    <a:pt x="383854" y="436214"/>
                  </a:lnTo>
                  <a:lnTo>
                    <a:pt x="444118" y="438214"/>
                  </a:lnTo>
                  <a:lnTo>
                    <a:pt x="504381" y="436214"/>
                  </a:lnTo>
                  <a:lnTo>
                    <a:pt x="562180" y="430387"/>
                  </a:lnTo>
                  <a:lnTo>
                    <a:pt x="616985" y="420995"/>
                  </a:lnTo>
                  <a:lnTo>
                    <a:pt x="668268" y="408299"/>
                  </a:lnTo>
                  <a:lnTo>
                    <a:pt x="715500" y="392559"/>
                  </a:lnTo>
                  <a:lnTo>
                    <a:pt x="758151" y="374037"/>
                  </a:lnTo>
                  <a:lnTo>
                    <a:pt x="795691" y="352994"/>
                  </a:lnTo>
                  <a:lnTo>
                    <a:pt x="827593" y="329691"/>
                  </a:lnTo>
                  <a:lnTo>
                    <a:pt x="872364" y="277349"/>
                  </a:lnTo>
                  <a:lnTo>
                    <a:pt x="888228" y="219099"/>
                  </a:lnTo>
                  <a:close/>
                </a:path>
              </a:pathLst>
            </a:custGeom>
            <a:ln w="405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5404342" y="2933558"/>
            <a:ext cx="656442" cy="30734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95" spc="-405" dirty="0">
                <a:latin typeface="Arial MT"/>
                <a:cs typeface="Arial MT"/>
              </a:rPr>
              <a:t>Timisoara</a:t>
            </a:r>
            <a:endParaRPr sz="1895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596284" y="6577499"/>
            <a:ext cx="2389731" cy="144780"/>
          </a:xfrm>
          <a:prstGeom prst="rect">
            <a:avLst/>
          </a:prstGeom>
        </p:spPr>
        <p:txBody>
          <a:bodyPr vert="horz" wrap="square" lIns="0" tIns="234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830" dirty="0">
                <a:latin typeface="Arial MT"/>
                <a:cs typeface="Arial MT"/>
              </a:rPr>
              <a:t>B. </a:t>
            </a:r>
            <a:r>
              <a:rPr sz="830" spc="10" dirty="0">
                <a:latin typeface="Arial MT"/>
                <a:cs typeface="Arial MT"/>
              </a:rPr>
              <a:t>Beckert:</a:t>
            </a:r>
            <a:r>
              <a:rPr sz="830" spc="65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Einführung </a:t>
            </a:r>
            <a:r>
              <a:rPr sz="830" spc="5" dirty="0">
                <a:latin typeface="Arial MT"/>
                <a:cs typeface="Arial MT"/>
              </a:rPr>
              <a:t>in</a:t>
            </a:r>
            <a:r>
              <a:rPr sz="830" spc="-10" dirty="0">
                <a:latin typeface="Arial MT"/>
                <a:cs typeface="Arial MT"/>
              </a:rPr>
              <a:t> </a:t>
            </a:r>
            <a:r>
              <a:rPr sz="830" spc="5" dirty="0">
                <a:latin typeface="Arial MT"/>
                <a:cs typeface="Arial MT"/>
              </a:rPr>
              <a:t>die</a:t>
            </a:r>
            <a:r>
              <a:rPr sz="830" spc="10" dirty="0">
                <a:latin typeface="Arial MT"/>
                <a:cs typeface="Arial MT"/>
              </a:rPr>
              <a:t> KI</a:t>
            </a:r>
            <a:r>
              <a:rPr sz="830" spc="5" dirty="0">
                <a:latin typeface="Arial MT"/>
                <a:cs typeface="Arial MT"/>
              </a:rPr>
              <a:t> / </a:t>
            </a:r>
            <a:r>
              <a:rPr sz="830" spc="10" dirty="0">
                <a:latin typeface="Arial MT"/>
                <a:cs typeface="Arial MT"/>
              </a:rPr>
              <a:t>KI</a:t>
            </a:r>
            <a:r>
              <a:rPr sz="830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für</a:t>
            </a:r>
            <a:r>
              <a:rPr sz="830" spc="-5" dirty="0">
                <a:latin typeface="Arial MT"/>
                <a:cs typeface="Arial MT"/>
              </a:rPr>
              <a:t> </a:t>
            </a:r>
            <a:r>
              <a:rPr sz="830" spc="15" dirty="0">
                <a:latin typeface="Arial MT"/>
                <a:cs typeface="Arial MT"/>
              </a:rPr>
              <a:t>IM</a:t>
            </a:r>
            <a:r>
              <a:rPr sz="830" spc="5" dirty="0">
                <a:latin typeface="Arial MT"/>
                <a:cs typeface="Arial MT"/>
              </a:rPr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925" b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p.16</a:t>
            </a:r>
            <a:endParaRPr sz="925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3560" y="252730"/>
            <a:ext cx="7273925" cy="565150"/>
          </a:xfrm>
          <a:prstGeom prst="rect">
            <a:avLst/>
          </a:prstGeom>
        </p:spPr>
        <p:txBody>
          <a:bodyPr vert="horz" wrap="square" lIns="0" tIns="1174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Tree</a:t>
            </a:r>
            <a:r>
              <a:rPr spc="-35" dirty="0"/>
              <a:t> </a:t>
            </a:r>
            <a:r>
              <a:rPr spc="-10" dirty="0"/>
              <a:t>search:</a:t>
            </a:r>
            <a:r>
              <a:rPr spc="105" dirty="0"/>
              <a:t> </a:t>
            </a:r>
            <a:r>
              <a:rPr dirty="0"/>
              <a:t>Example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834643" y="4230810"/>
            <a:ext cx="821433" cy="405725"/>
          </a:xfrm>
          <a:custGeom>
            <a:avLst/>
            <a:gdLst/>
            <a:ahLst/>
            <a:cxnLst/>
            <a:rect l="l" t="t" r="r" b="b"/>
            <a:pathLst>
              <a:path w="888365" h="438785">
                <a:moveTo>
                  <a:pt x="888228" y="219115"/>
                </a:moveTo>
                <a:lnTo>
                  <a:pt x="872364" y="160865"/>
                </a:lnTo>
                <a:lnTo>
                  <a:pt x="827593" y="108523"/>
                </a:lnTo>
                <a:lnTo>
                  <a:pt x="795691" y="85220"/>
                </a:lnTo>
                <a:lnTo>
                  <a:pt x="758149" y="64177"/>
                </a:lnTo>
                <a:lnTo>
                  <a:pt x="715498" y="45655"/>
                </a:lnTo>
                <a:lnTo>
                  <a:pt x="668265" y="29915"/>
                </a:lnTo>
                <a:lnTo>
                  <a:pt x="616981" y="17219"/>
                </a:lnTo>
                <a:lnTo>
                  <a:pt x="562174" y="7826"/>
                </a:lnTo>
                <a:lnTo>
                  <a:pt x="504374" y="2000"/>
                </a:lnTo>
                <a:lnTo>
                  <a:pt x="444109" y="0"/>
                </a:lnTo>
                <a:lnTo>
                  <a:pt x="383846" y="2000"/>
                </a:lnTo>
                <a:lnTo>
                  <a:pt x="326048" y="7826"/>
                </a:lnTo>
                <a:lnTo>
                  <a:pt x="271242" y="17219"/>
                </a:lnTo>
                <a:lnTo>
                  <a:pt x="219959" y="29915"/>
                </a:lnTo>
                <a:lnTo>
                  <a:pt x="172728" y="45655"/>
                </a:lnTo>
                <a:lnTo>
                  <a:pt x="130077" y="64177"/>
                </a:lnTo>
                <a:lnTo>
                  <a:pt x="92536" y="85220"/>
                </a:lnTo>
                <a:lnTo>
                  <a:pt x="60634" y="108523"/>
                </a:lnTo>
                <a:lnTo>
                  <a:pt x="15864" y="160865"/>
                </a:lnTo>
                <a:lnTo>
                  <a:pt x="0" y="219115"/>
                </a:lnTo>
                <a:lnTo>
                  <a:pt x="4054" y="248847"/>
                </a:lnTo>
                <a:lnTo>
                  <a:pt x="34900" y="304402"/>
                </a:lnTo>
                <a:lnTo>
                  <a:pt x="92536" y="353004"/>
                </a:lnTo>
                <a:lnTo>
                  <a:pt x="130077" y="374045"/>
                </a:lnTo>
                <a:lnTo>
                  <a:pt x="172728" y="392565"/>
                </a:lnTo>
                <a:lnTo>
                  <a:pt x="219959" y="408303"/>
                </a:lnTo>
                <a:lnTo>
                  <a:pt x="271242" y="420998"/>
                </a:lnTo>
                <a:lnTo>
                  <a:pt x="326048" y="430388"/>
                </a:lnTo>
                <a:lnTo>
                  <a:pt x="383846" y="436214"/>
                </a:lnTo>
                <a:lnTo>
                  <a:pt x="444109" y="438214"/>
                </a:lnTo>
                <a:lnTo>
                  <a:pt x="504374" y="436214"/>
                </a:lnTo>
                <a:lnTo>
                  <a:pt x="562174" y="430388"/>
                </a:lnTo>
                <a:lnTo>
                  <a:pt x="616981" y="420998"/>
                </a:lnTo>
                <a:lnTo>
                  <a:pt x="668265" y="408303"/>
                </a:lnTo>
                <a:lnTo>
                  <a:pt x="715498" y="392565"/>
                </a:lnTo>
                <a:lnTo>
                  <a:pt x="758149" y="374045"/>
                </a:lnTo>
                <a:lnTo>
                  <a:pt x="795691" y="353004"/>
                </a:lnTo>
                <a:lnTo>
                  <a:pt x="827593" y="329703"/>
                </a:lnTo>
                <a:lnTo>
                  <a:pt x="872364" y="277363"/>
                </a:lnTo>
                <a:lnTo>
                  <a:pt x="888228" y="219115"/>
                </a:lnTo>
                <a:close/>
              </a:path>
            </a:pathLst>
          </a:custGeom>
          <a:ln w="20290">
            <a:solidFill>
              <a:srgbClr val="00FF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2220"/>
          </a:p>
        </p:txBody>
      </p:sp>
      <p:sp>
        <p:nvSpPr>
          <p:cNvPr id="4" name="object 4"/>
          <p:cNvSpPr txBox="1"/>
          <p:nvPr/>
        </p:nvSpPr>
        <p:spPr>
          <a:xfrm>
            <a:off x="6053434" y="4249860"/>
            <a:ext cx="376367" cy="30734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95" spc="-405" dirty="0">
                <a:solidFill>
                  <a:srgbClr val="00FF00"/>
                </a:solidFill>
                <a:latin typeface="Arial MT"/>
                <a:cs typeface="Arial MT"/>
              </a:rPr>
              <a:t>Lugoj</a:t>
            </a:r>
            <a:endParaRPr sz="1895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96227" y="4230810"/>
            <a:ext cx="821433" cy="405725"/>
          </a:xfrm>
          <a:custGeom>
            <a:avLst/>
            <a:gdLst/>
            <a:ahLst/>
            <a:cxnLst/>
            <a:rect l="l" t="t" r="r" b="b"/>
            <a:pathLst>
              <a:path w="888365" h="438785">
                <a:moveTo>
                  <a:pt x="888218" y="219115"/>
                </a:moveTo>
                <a:lnTo>
                  <a:pt x="872354" y="160865"/>
                </a:lnTo>
                <a:lnTo>
                  <a:pt x="827584" y="108523"/>
                </a:lnTo>
                <a:lnTo>
                  <a:pt x="795682" y="85220"/>
                </a:lnTo>
                <a:lnTo>
                  <a:pt x="758141" y="64177"/>
                </a:lnTo>
                <a:lnTo>
                  <a:pt x="715490" y="45655"/>
                </a:lnTo>
                <a:lnTo>
                  <a:pt x="668259" y="29915"/>
                </a:lnTo>
                <a:lnTo>
                  <a:pt x="616976" y="17219"/>
                </a:lnTo>
                <a:lnTo>
                  <a:pt x="562170" y="7826"/>
                </a:lnTo>
                <a:lnTo>
                  <a:pt x="504372" y="2000"/>
                </a:lnTo>
                <a:lnTo>
                  <a:pt x="444109" y="0"/>
                </a:lnTo>
                <a:lnTo>
                  <a:pt x="383846" y="2000"/>
                </a:lnTo>
                <a:lnTo>
                  <a:pt x="326048" y="7826"/>
                </a:lnTo>
                <a:lnTo>
                  <a:pt x="271242" y="17219"/>
                </a:lnTo>
                <a:lnTo>
                  <a:pt x="219959" y="29915"/>
                </a:lnTo>
                <a:lnTo>
                  <a:pt x="172728" y="45655"/>
                </a:lnTo>
                <a:lnTo>
                  <a:pt x="130077" y="64177"/>
                </a:lnTo>
                <a:lnTo>
                  <a:pt x="92536" y="85220"/>
                </a:lnTo>
                <a:lnTo>
                  <a:pt x="60634" y="108523"/>
                </a:lnTo>
                <a:lnTo>
                  <a:pt x="15864" y="160865"/>
                </a:lnTo>
                <a:lnTo>
                  <a:pt x="0" y="219115"/>
                </a:lnTo>
                <a:lnTo>
                  <a:pt x="4054" y="248847"/>
                </a:lnTo>
                <a:lnTo>
                  <a:pt x="34900" y="304402"/>
                </a:lnTo>
                <a:lnTo>
                  <a:pt x="92536" y="353004"/>
                </a:lnTo>
                <a:lnTo>
                  <a:pt x="130077" y="374045"/>
                </a:lnTo>
                <a:lnTo>
                  <a:pt x="172728" y="392565"/>
                </a:lnTo>
                <a:lnTo>
                  <a:pt x="219959" y="408303"/>
                </a:lnTo>
                <a:lnTo>
                  <a:pt x="271242" y="420998"/>
                </a:lnTo>
                <a:lnTo>
                  <a:pt x="326048" y="430388"/>
                </a:lnTo>
                <a:lnTo>
                  <a:pt x="383846" y="436214"/>
                </a:lnTo>
                <a:lnTo>
                  <a:pt x="444109" y="438214"/>
                </a:lnTo>
                <a:lnTo>
                  <a:pt x="504372" y="436214"/>
                </a:lnTo>
                <a:lnTo>
                  <a:pt x="562170" y="430388"/>
                </a:lnTo>
                <a:lnTo>
                  <a:pt x="616976" y="420998"/>
                </a:lnTo>
                <a:lnTo>
                  <a:pt x="668259" y="408303"/>
                </a:lnTo>
                <a:lnTo>
                  <a:pt x="715490" y="392565"/>
                </a:lnTo>
                <a:lnTo>
                  <a:pt x="758141" y="374045"/>
                </a:lnTo>
                <a:lnTo>
                  <a:pt x="795682" y="353004"/>
                </a:lnTo>
                <a:lnTo>
                  <a:pt x="827584" y="329703"/>
                </a:lnTo>
                <a:lnTo>
                  <a:pt x="872354" y="277363"/>
                </a:lnTo>
                <a:lnTo>
                  <a:pt x="888218" y="219115"/>
                </a:lnTo>
                <a:close/>
              </a:path>
            </a:pathLst>
          </a:custGeom>
          <a:ln w="20290">
            <a:solidFill>
              <a:srgbClr val="00FF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2220"/>
          </a:p>
        </p:txBody>
      </p:sp>
      <p:sp>
        <p:nvSpPr>
          <p:cNvPr id="6" name="object 6"/>
          <p:cNvSpPr txBox="1"/>
          <p:nvPr/>
        </p:nvSpPr>
        <p:spPr>
          <a:xfrm>
            <a:off x="7239033" y="4249860"/>
            <a:ext cx="328221" cy="30734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95" spc="-434" dirty="0">
                <a:solidFill>
                  <a:srgbClr val="00FF00"/>
                </a:solidFill>
                <a:latin typeface="Arial MT"/>
                <a:cs typeface="Arial MT"/>
              </a:rPr>
              <a:t>Arad</a:t>
            </a:r>
            <a:endParaRPr sz="1895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36980" y="4230810"/>
            <a:ext cx="821433" cy="405725"/>
          </a:xfrm>
          <a:custGeom>
            <a:avLst/>
            <a:gdLst/>
            <a:ahLst/>
            <a:cxnLst/>
            <a:rect l="l" t="t" r="r" b="b"/>
            <a:pathLst>
              <a:path w="888364" h="438785">
                <a:moveTo>
                  <a:pt x="888228" y="219115"/>
                </a:moveTo>
                <a:lnTo>
                  <a:pt x="872364" y="160865"/>
                </a:lnTo>
                <a:lnTo>
                  <a:pt x="827593" y="108523"/>
                </a:lnTo>
                <a:lnTo>
                  <a:pt x="795691" y="85220"/>
                </a:lnTo>
                <a:lnTo>
                  <a:pt x="758149" y="64177"/>
                </a:lnTo>
                <a:lnTo>
                  <a:pt x="715498" y="45655"/>
                </a:lnTo>
                <a:lnTo>
                  <a:pt x="668265" y="29915"/>
                </a:lnTo>
                <a:lnTo>
                  <a:pt x="616981" y="17219"/>
                </a:lnTo>
                <a:lnTo>
                  <a:pt x="562174" y="7826"/>
                </a:lnTo>
                <a:lnTo>
                  <a:pt x="504374" y="2000"/>
                </a:lnTo>
                <a:lnTo>
                  <a:pt x="444109" y="0"/>
                </a:lnTo>
                <a:lnTo>
                  <a:pt x="383846" y="2000"/>
                </a:lnTo>
                <a:lnTo>
                  <a:pt x="326048" y="7826"/>
                </a:lnTo>
                <a:lnTo>
                  <a:pt x="271242" y="17219"/>
                </a:lnTo>
                <a:lnTo>
                  <a:pt x="219959" y="29915"/>
                </a:lnTo>
                <a:lnTo>
                  <a:pt x="172728" y="45655"/>
                </a:lnTo>
                <a:lnTo>
                  <a:pt x="130077" y="64177"/>
                </a:lnTo>
                <a:lnTo>
                  <a:pt x="92536" y="85220"/>
                </a:lnTo>
                <a:lnTo>
                  <a:pt x="60634" y="108523"/>
                </a:lnTo>
                <a:lnTo>
                  <a:pt x="15864" y="160865"/>
                </a:lnTo>
                <a:lnTo>
                  <a:pt x="0" y="219115"/>
                </a:lnTo>
                <a:lnTo>
                  <a:pt x="4054" y="248847"/>
                </a:lnTo>
                <a:lnTo>
                  <a:pt x="34900" y="304402"/>
                </a:lnTo>
                <a:lnTo>
                  <a:pt x="92536" y="353004"/>
                </a:lnTo>
                <a:lnTo>
                  <a:pt x="130077" y="374045"/>
                </a:lnTo>
                <a:lnTo>
                  <a:pt x="172728" y="392565"/>
                </a:lnTo>
                <a:lnTo>
                  <a:pt x="219959" y="408303"/>
                </a:lnTo>
                <a:lnTo>
                  <a:pt x="271242" y="420998"/>
                </a:lnTo>
                <a:lnTo>
                  <a:pt x="326048" y="430388"/>
                </a:lnTo>
                <a:lnTo>
                  <a:pt x="383846" y="436214"/>
                </a:lnTo>
                <a:lnTo>
                  <a:pt x="444109" y="438214"/>
                </a:lnTo>
                <a:lnTo>
                  <a:pt x="504374" y="436214"/>
                </a:lnTo>
                <a:lnTo>
                  <a:pt x="562174" y="430388"/>
                </a:lnTo>
                <a:lnTo>
                  <a:pt x="616981" y="420998"/>
                </a:lnTo>
                <a:lnTo>
                  <a:pt x="668265" y="408303"/>
                </a:lnTo>
                <a:lnTo>
                  <a:pt x="715498" y="392565"/>
                </a:lnTo>
                <a:lnTo>
                  <a:pt x="758149" y="374045"/>
                </a:lnTo>
                <a:lnTo>
                  <a:pt x="795691" y="353004"/>
                </a:lnTo>
                <a:lnTo>
                  <a:pt x="827593" y="329703"/>
                </a:lnTo>
                <a:lnTo>
                  <a:pt x="872364" y="277363"/>
                </a:lnTo>
                <a:lnTo>
                  <a:pt x="888228" y="219115"/>
                </a:lnTo>
                <a:close/>
              </a:path>
            </a:pathLst>
          </a:custGeom>
          <a:ln w="20290">
            <a:solidFill>
              <a:srgbClr val="00FF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2220"/>
          </a:p>
        </p:txBody>
      </p:sp>
      <p:sp>
        <p:nvSpPr>
          <p:cNvPr id="8" name="object 8"/>
          <p:cNvSpPr txBox="1"/>
          <p:nvPr/>
        </p:nvSpPr>
        <p:spPr>
          <a:xfrm>
            <a:off x="5079785" y="4249860"/>
            <a:ext cx="328221" cy="30734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95" spc="-434" dirty="0">
                <a:solidFill>
                  <a:srgbClr val="00FF00"/>
                </a:solidFill>
                <a:latin typeface="Arial MT"/>
                <a:cs typeface="Arial MT"/>
              </a:rPr>
              <a:t>Arad</a:t>
            </a:r>
            <a:endParaRPr sz="1895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980447" y="4230810"/>
            <a:ext cx="821433" cy="405725"/>
          </a:xfrm>
          <a:custGeom>
            <a:avLst/>
            <a:gdLst/>
            <a:ahLst/>
            <a:cxnLst/>
            <a:rect l="l" t="t" r="r" b="b"/>
            <a:pathLst>
              <a:path w="888365" h="438785">
                <a:moveTo>
                  <a:pt x="888237" y="219115"/>
                </a:moveTo>
                <a:lnTo>
                  <a:pt x="872374" y="160865"/>
                </a:lnTo>
                <a:lnTo>
                  <a:pt x="827604" y="108523"/>
                </a:lnTo>
                <a:lnTo>
                  <a:pt x="795702" y="85220"/>
                </a:lnTo>
                <a:lnTo>
                  <a:pt x="758160" y="64177"/>
                </a:lnTo>
                <a:lnTo>
                  <a:pt x="715507" y="45655"/>
                </a:lnTo>
                <a:lnTo>
                  <a:pt x="668273" y="29915"/>
                </a:lnTo>
                <a:lnTo>
                  <a:pt x="616987" y="17219"/>
                </a:lnTo>
                <a:lnTo>
                  <a:pt x="562176" y="7826"/>
                </a:lnTo>
                <a:lnTo>
                  <a:pt x="504371" y="2000"/>
                </a:lnTo>
                <a:lnTo>
                  <a:pt x="444100" y="0"/>
                </a:lnTo>
                <a:lnTo>
                  <a:pt x="383839" y="2000"/>
                </a:lnTo>
                <a:lnTo>
                  <a:pt x="326042" y="7826"/>
                </a:lnTo>
                <a:lnTo>
                  <a:pt x="271238" y="17219"/>
                </a:lnTo>
                <a:lnTo>
                  <a:pt x="219956" y="29915"/>
                </a:lnTo>
                <a:lnTo>
                  <a:pt x="172726" y="45655"/>
                </a:lnTo>
                <a:lnTo>
                  <a:pt x="130076" y="64177"/>
                </a:lnTo>
                <a:lnTo>
                  <a:pt x="92535" y="85220"/>
                </a:lnTo>
                <a:lnTo>
                  <a:pt x="60633" y="108523"/>
                </a:lnTo>
                <a:lnTo>
                  <a:pt x="15864" y="160865"/>
                </a:lnTo>
                <a:lnTo>
                  <a:pt x="0" y="219115"/>
                </a:lnTo>
                <a:lnTo>
                  <a:pt x="4054" y="248847"/>
                </a:lnTo>
                <a:lnTo>
                  <a:pt x="34900" y="304402"/>
                </a:lnTo>
                <a:lnTo>
                  <a:pt x="92535" y="353004"/>
                </a:lnTo>
                <a:lnTo>
                  <a:pt x="130076" y="374045"/>
                </a:lnTo>
                <a:lnTo>
                  <a:pt x="172726" y="392565"/>
                </a:lnTo>
                <a:lnTo>
                  <a:pt x="219956" y="408303"/>
                </a:lnTo>
                <a:lnTo>
                  <a:pt x="271238" y="420998"/>
                </a:lnTo>
                <a:lnTo>
                  <a:pt x="326042" y="430388"/>
                </a:lnTo>
                <a:lnTo>
                  <a:pt x="383839" y="436214"/>
                </a:lnTo>
                <a:lnTo>
                  <a:pt x="444100" y="438214"/>
                </a:lnTo>
                <a:lnTo>
                  <a:pt x="504371" y="436214"/>
                </a:lnTo>
                <a:lnTo>
                  <a:pt x="562176" y="430388"/>
                </a:lnTo>
                <a:lnTo>
                  <a:pt x="616987" y="420998"/>
                </a:lnTo>
                <a:lnTo>
                  <a:pt x="668273" y="408303"/>
                </a:lnTo>
                <a:lnTo>
                  <a:pt x="715507" y="392565"/>
                </a:lnTo>
                <a:lnTo>
                  <a:pt x="758160" y="374045"/>
                </a:lnTo>
                <a:lnTo>
                  <a:pt x="795702" y="353004"/>
                </a:lnTo>
                <a:lnTo>
                  <a:pt x="827604" y="329703"/>
                </a:lnTo>
                <a:lnTo>
                  <a:pt x="872374" y="277363"/>
                </a:lnTo>
                <a:lnTo>
                  <a:pt x="888237" y="219115"/>
                </a:lnTo>
                <a:close/>
              </a:path>
            </a:pathLst>
          </a:custGeom>
          <a:ln w="20290">
            <a:solidFill>
              <a:srgbClr val="00FF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2220"/>
          </a:p>
        </p:txBody>
      </p:sp>
      <p:sp>
        <p:nvSpPr>
          <p:cNvPr id="10" name="object 10"/>
          <p:cNvSpPr txBox="1"/>
          <p:nvPr/>
        </p:nvSpPr>
        <p:spPr>
          <a:xfrm>
            <a:off x="8133193" y="4249860"/>
            <a:ext cx="504368" cy="30734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95" spc="-459" dirty="0">
                <a:solidFill>
                  <a:srgbClr val="00FF00"/>
                </a:solidFill>
                <a:latin typeface="Arial MT"/>
                <a:cs typeface="Arial MT"/>
              </a:rPr>
              <a:t>Oradea</a:t>
            </a:r>
            <a:endParaRPr sz="1895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23913" y="1989733"/>
            <a:ext cx="7960095" cy="3012705"/>
            <a:chOff x="664365" y="2151859"/>
            <a:chExt cx="8608695" cy="3258185"/>
          </a:xfrm>
        </p:grpSpPr>
        <p:sp>
          <p:nvSpPr>
            <p:cNvPr id="12" name="object 12"/>
            <p:cNvSpPr/>
            <p:nvPr/>
          </p:nvSpPr>
          <p:spPr>
            <a:xfrm>
              <a:off x="5165792" y="3597976"/>
              <a:ext cx="4097654" cy="1802130"/>
            </a:xfrm>
            <a:custGeom>
              <a:avLst/>
              <a:gdLst/>
              <a:ahLst/>
              <a:cxnLst/>
              <a:rect l="l" t="t" r="r" b="b"/>
              <a:pathLst>
                <a:path w="4097654" h="1802129">
                  <a:moveTo>
                    <a:pt x="924051" y="0"/>
                  </a:moveTo>
                  <a:lnTo>
                    <a:pt x="393974" y="973810"/>
                  </a:lnTo>
                </a:path>
                <a:path w="4097654" h="1802129">
                  <a:moveTo>
                    <a:pt x="924051" y="0"/>
                  </a:moveTo>
                  <a:lnTo>
                    <a:pt x="1454118" y="973810"/>
                  </a:lnTo>
                </a:path>
                <a:path w="4097654" h="1802129">
                  <a:moveTo>
                    <a:pt x="393974" y="1424193"/>
                  </a:moveTo>
                  <a:lnTo>
                    <a:pt x="0" y="1801548"/>
                  </a:lnTo>
                </a:path>
                <a:path w="4097654" h="1802129">
                  <a:moveTo>
                    <a:pt x="393974" y="1424193"/>
                  </a:moveTo>
                  <a:lnTo>
                    <a:pt x="393974" y="1801548"/>
                  </a:lnTo>
                </a:path>
                <a:path w="4097654" h="1802129">
                  <a:moveTo>
                    <a:pt x="393974" y="1424193"/>
                  </a:moveTo>
                  <a:lnTo>
                    <a:pt x="787949" y="1801548"/>
                  </a:lnTo>
                </a:path>
                <a:path w="4097654" h="1802129">
                  <a:moveTo>
                    <a:pt x="1454136" y="1424193"/>
                  </a:moveTo>
                  <a:lnTo>
                    <a:pt x="1762144" y="1801548"/>
                  </a:lnTo>
                </a:path>
                <a:path w="4097654" h="1802129">
                  <a:moveTo>
                    <a:pt x="1454136" y="1424193"/>
                  </a:moveTo>
                  <a:lnTo>
                    <a:pt x="1146119" y="1801548"/>
                  </a:lnTo>
                </a:path>
                <a:path w="4097654" h="1802129">
                  <a:moveTo>
                    <a:pt x="3216253" y="0"/>
                  </a:moveTo>
                  <a:lnTo>
                    <a:pt x="2729160" y="973810"/>
                  </a:lnTo>
                </a:path>
                <a:path w="4097654" h="1802129">
                  <a:moveTo>
                    <a:pt x="3216253" y="0"/>
                  </a:moveTo>
                  <a:lnTo>
                    <a:pt x="3789256" y="973810"/>
                  </a:lnTo>
                </a:path>
                <a:path w="4097654" h="1802129">
                  <a:moveTo>
                    <a:pt x="2721999" y="1424193"/>
                  </a:moveTo>
                  <a:lnTo>
                    <a:pt x="2328024" y="1801548"/>
                  </a:lnTo>
                </a:path>
                <a:path w="4097654" h="1802129">
                  <a:moveTo>
                    <a:pt x="2721999" y="1424193"/>
                  </a:moveTo>
                  <a:lnTo>
                    <a:pt x="2721999" y="1801548"/>
                  </a:lnTo>
                </a:path>
                <a:path w="4097654" h="1802129">
                  <a:moveTo>
                    <a:pt x="2721999" y="1424193"/>
                  </a:moveTo>
                  <a:lnTo>
                    <a:pt x="3115973" y="1801548"/>
                  </a:lnTo>
                </a:path>
                <a:path w="4097654" h="1802129">
                  <a:moveTo>
                    <a:pt x="3789350" y="1424193"/>
                  </a:moveTo>
                  <a:lnTo>
                    <a:pt x="4097329" y="1801548"/>
                  </a:lnTo>
                </a:path>
                <a:path w="4097654" h="1802129">
                  <a:moveTo>
                    <a:pt x="3789350" y="1424193"/>
                  </a:moveTo>
                  <a:lnTo>
                    <a:pt x="3481295" y="1801548"/>
                  </a:lnTo>
                </a:path>
              </a:pathLst>
            </a:custGeom>
            <a:ln w="17527">
              <a:solidFill>
                <a:srgbClr val="00FF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068491" y="2173766"/>
              <a:ext cx="7313930" cy="2398395"/>
            </a:xfrm>
            <a:custGeom>
              <a:avLst/>
              <a:gdLst/>
              <a:ahLst/>
              <a:cxnLst/>
              <a:rect l="l" t="t" r="r" b="b"/>
              <a:pathLst>
                <a:path w="7313930" h="2398395">
                  <a:moveTo>
                    <a:pt x="1633193" y="973810"/>
                  </a:moveTo>
                  <a:lnTo>
                    <a:pt x="4276387" y="0"/>
                  </a:lnTo>
                </a:path>
                <a:path w="7313930" h="2398395">
                  <a:moveTo>
                    <a:pt x="4276387" y="0"/>
                  </a:moveTo>
                  <a:lnTo>
                    <a:pt x="5021352" y="973810"/>
                  </a:lnTo>
                </a:path>
                <a:path w="7313930" h="2398395">
                  <a:moveTo>
                    <a:pt x="4276387" y="0"/>
                  </a:moveTo>
                  <a:lnTo>
                    <a:pt x="7313554" y="973810"/>
                  </a:lnTo>
                </a:path>
                <a:path w="7313930" h="2398395">
                  <a:moveTo>
                    <a:pt x="1633193" y="1424209"/>
                  </a:moveTo>
                  <a:lnTo>
                    <a:pt x="0" y="2398019"/>
                  </a:lnTo>
                </a:path>
                <a:path w="7313930" h="2398395">
                  <a:moveTo>
                    <a:pt x="1633193" y="1424209"/>
                  </a:moveTo>
                  <a:lnTo>
                    <a:pt x="1103126" y="2398019"/>
                  </a:lnTo>
                </a:path>
                <a:path w="7313930" h="2398395">
                  <a:moveTo>
                    <a:pt x="1633193" y="1424209"/>
                  </a:moveTo>
                  <a:lnTo>
                    <a:pt x="2156100" y="2398019"/>
                  </a:lnTo>
                </a:path>
                <a:path w="7313930" h="2398395">
                  <a:moveTo>
                    <a:pt x="1633193" y="1424209"/>
                  </a:moveTo>
                  <a:lnTo>
                    <a:pt x="3259227" y="2398019"/>
                  </a:lnTo>
                </a:path>
              </a:pathLst>
            </a:custGeom>
            <a:ln w="3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933753" y="5022169"/>
              <a:ext cx="788035" cy="377825"/>
            </a:xfrm>
            <a:custGeom>
              <a:avLst/>
              <a:gdLst/>
              <a:ahLst/>
              <a:cxnLst/>
              <a:rect l="l" t="t" r="r" b="b"/>
              <a:pathLst>
                <a:path w="788035" h="377825">
                  <a:moveTo>
                    <a:pt x="393965" y="0"/>
                  </a:moveTo>
                  <a:lnTo>
                    <a:pt x="0" y="377355"/>
                  </a:lnTo>
                </a:path>
                <a:path w="788035" h="377825">
                  <a:moveTo>
                    <a:pt x="393965" y="0"/>
                  </a:moveTo>
                  <a:lnTo>
                    <a:pt x="393965" y="377355"/>
                  </a:lnTo>
                </a:path>
                <a:path w="788035" h="377825">
                  <a:moveTo>
                    <a:pt x="393965" y="0"/>
                  </a:moveTo>
                  <a:lnTo>
                    <a:pt x="787939" y="377355"/>
                  </a:lnTo>
                </a:path>
              </a:pathLst>
            </a:custGeom>
            <a:ln w="17527">
              <a:solidFill>
                <a:srgbClr val="00FF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877665" y="4590999"/>
              <a:ext cx="888365" cy="438784"/>
            </a:xfrm>
            <a:custGeom>
              <a:avLst/>
              <a:gdLst/>
              <a:ahLst/>
              <a:cxnLst/>
              <a:rect l="l" t="t" r="r" b="b"/>
              <a:pathLst>
                <a:path w="888364" h="438785">
                  <a:moveTo>
                    <a:pt x="888225" y="219100"/>
                  </a:moveTo>
                  <a:lnTo>
                    <a:pt x="872360" y="160854"/>
                  </a:lnTo>
                  <a:lnTo>
                    <a:pt x="827588" y="108516"/>
                  </a:lnTo>
                  <a:lnTo>
                    <a:pt x="795686" y="85214"/>
                  </a:lnTo>
                  <a:lnTo>
                    <a:pt x="758143" y="64173"/>
                  </a:lnTo>
                  <a:lnTo>
                    <a:pt x="715492" y="45652"/>
                  </a:lnTo>
                  <a:lnTo>
                    <a:pt x="668259" y="29913"/>
                  </a:lnTo>
                  <a:lnTo>
                    <a:pt x="616975" y="17218"/>
                  </a:lnTo>
                  <a:lnTo>
                    <a:pt x="562168" y="7826"/>
                  </a:lnTo>
                  <a:lnTo>
                    <a:pt x="504369" y="2000"/>
                  </a:lnTo>
                  <a:lnTo>
                    <a:pt x="444106" y="0"/>
                  </a:lnTo>
                  <a:lnTo>
                    <a:pt x="383843" y="2000"/>
                  </a:lnTo>
                  <a:lnTo>
                    <a:pt x="326044" y="7826"/>
                  </a:lnTo>
                  <a:lnTo>
                    <a:pt x="271239" y="17218"/>
                  </a:lnTo>
                  <a:lnTo>
                    <a:pt x="219956" y="29913"/>
                  </a:lnTo>
                  <a:lnTo>
                    <a:pt x="172725" y="45652"/>
                  </a:lnTo>
                  <a:lnTo>
                    <a:pt x="130074" y="64173"/>
                  </a:lnTo>
                  <a:lnTo>
                    <a:pt x="92534" y="85214"/>
                  </a:lnTo>
                  <a:lnTo>
                    <a:pt x="60633" y="108516"/>
                  </a:lnTo>
                  <a:lnTo>
                    <a:pt x="15863" y="160854"/>
                  </a:lnTo>
                  <a:lnTo>
                    <a:pt x="0" y="219100"/>
                  </a:lnTo>
                  <a:lnTo>
                    <a:pt x="4054" y="248833"/>
                  </a:lnTo>
                  <a:lnTo>
                    <a:pt x="34899" y="304391"/>
                  </a:lnTo>
                  <a:lnTo>
                    <a:pt x="92534" y="352996"/>
                  </a:lnTo>
                  <a:lnTo>
                    <a:pt x="130074" y="374038"/>
                  </a:lnTo>
                  <a:lnTo>
                    <a:pt x="172725" y="392560"/>
                  </a:lnTo>
                  <a:lnTo>
                    <a:pt x="219956" y="408299"/>
                  </a:lnTo>
                  <a:lnTo>
                    <a:pt x="271239" y="420995"/>
                  </a:lnTo>
                  <a:lnTo>
                    <a:pt x="326044" y="430386"/>
                  </a:lnTo>
                  <a:lnTo>
                    <a:pt x="383843" y="436213"/>
                  </a:lnTo>
                  <a:lnTo>
                    <a:pt x="444106" y="438213"/>
                  </a:lnTo>
                  <a:lnTo>
                    <a:pt x="504369" y="436213"/>
                  </a:lnTo>
                  <a:lnTo>
                    <a:pt x="562168" y="430386"/>
                  </a:lnTo>
                  <a:lnTo>
                    <a:pt x="616975" y="420995"/>
                  </a:lnTo>
                  <a:lnTo>
                    <a:pt x="668259" y="408299"/>
                  </a:lnTo>
                  <a:lnTo>
                    <a:pt x="715492" y="392560"/>
                  </a:lnTo>
                  <a:lnTo>
                    <a:pt x="758143" y="374038"/>
                  </a:lnTo>
                  <a:lnTo>
                    <a:pt x="795686" y="352996"/>
                  </a:lnTo>
                  <a:lnTo>
                    <a:pt x="827588" y="329693"/>
                  </a:lnTo>
                  <a:lnTo>
                    <a:pt x="872360" y="277351"/>
                  </a:lnTo>
                  <a:lnTo>
                    <a:pt x="888225" y="2191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877661" y="4591006"/>
              <a:ext cx="888365" cy="438784"/>
            </a:xfrm>
            <a:custGeom>
              <a:avLst/>
              <a:gdLst/>
              <a:ahLst/>
              <a:cxnLst/>
              <a:rect l="l" t="t" r="r" b="b"/>
              <a:pathLst>
                <a:path w="888364" h="438785">
                  <a:moveTo>
                    <a:pt x="888228" y="219099"/>
                  </a:moveTo>
                  <a:lnTo>
                    <a:pt x="872364" y="160850"/>
                  </a:lnTo>
                  <a:lnTo>
                    <a:pt x="827593" y="108511"/>
                  </a:lnTo>
                  <a:lnTo>
                    <a:pt x="795691" y="85210"/>
                  </a:lnTo>
                  <a:lnTo>
                    <a:pt x="758149" y="64169"/>
                  </a:lnTo>
                  <a:lnTo>
                    <a:pt x="715498" y="45649"/>
                  </a:lnTo>
                  <a:lnTo>
                    <a:pt x="668265" y="29911"/>
                  </a:lnTo>
                  <a:lnTo>
                    <a:pt x="616981" y="17216"/>
                  </a:lnTo>
                  <a:lnTo>
                    <a:pt x="562174" y="7825"/>
                  </a:lnTo>
                  <a:lnTo>
                    <a:pt x="504374" y="1999"/>
                  </a:lnTo>
                  <a:lnTo>
                    <a:pt x="444109" y="0"/>
                  </a:lnTo>
                  <a:lnTo>
                    <a:pt x="383846" y="1999"/>
                  </a:lnTo>
                  <a:lnTo>
                    <a:pt x="326048" y="7825"/>
                  </a:lnTo>
                  <a:lnTo>
                    <a:pt x="271242" y="17216"/>
                  </a:lnTo>
                  <a:lnTo>
                    <a:pt x="219959" y="29911"/>
                  </a:lnTo>
                  <a:lnTo>
                    <a:pt x="172728" y="45649"/>
                  </a:lnTo>
                  <a:lnTo>
                    <a:pt x="130077" y="64169"/>
                  </a:lnTo>
                  <a:lnTo>
                    <a:pt x="92536" y="85210"/>
                  </a:lnTo>
                  <a:lnTo>
                    <a:pt x="60634" y="108511"/>
                  </a:lnTo>
                  <a:lnTo>
                    <a:pt x="15864" y="160850"/>
                  </a:lnTo>
                  <a:lnTo>
                    <a:pt x="0" y="219099"/>
                  </a:lnTo>
                  <a:lnTo>
                    <a:pt x="4054" y="248832"/>
                  </a:lnTo>
                  <a:lnTo>
                    <a:pt x="34900" y="304389"/>
                  </a:lnTo>
                  <a:lnTo>
                    <a:pt x="92536" y="352994"/>
                  </a:lnTo>
                  <a:lnTo>
                    <a:pt x="130077" y="374037"/>
                  </a:lnTo>
                  <a:lnTo>
                    <a:pt x="172728" y="392559"/>
                  </a:lnTo>
                  <a:lnTo>
                    <a:pt x="219959" y="408299"/>
                  </a:lnTo>
                  <a:lnTo>
                    <a:pt x="271242" y="420995"/>
                  </a:lnTo>
                  <a:lnTo>
                    <a:pt x="326048" y="430387"/>
                  </a:lnTo>
                  <a:lnTo>
                    <a:pt x="383846" y="436214"/>
                  </a:lnTo>
                  <a:lnTo>
                    <a:pt x="444109" y="438214"/>
                  </a:lnTo>
                  <a:lnTo>
                    <a:pt x="504374" y="436214"/>
                  </a:lnTo>
                  <a:lnTo>
                    <a:pt x="562174" y="430387"/>
                  </a:lnTo>
                  <a:lnTo>
                    <a:pt x="616981" y="420995"/>
                  </a:lnTo>
                  <a:lnTo>
                    <a:pt x="668265" y="408299"/>
                  </a:lnTo>
                  <a:lnTo>
                    <a:pt x="715498" y="392559"/>
                  </a:lnTo>
                  <a:lnTo>
                    <a:pt x="758149" y="374037"/>
                  </a:lnTo>
                  <a:lnTo>
                    <a:pt x="795691" y="352994"/>
                  </a:lnTo>
                  <a:lnTo>
                    <a:pt x="827593" y="329691"/>
                  </a:lnTo>
                  <a:lnTo>
                    <a:pt x="872364" y="277349"/>
                  </a:lnTo>
                  <a:lnTo>
                    <a:pt x="888228" y="219099"/>
                  </a:lnTo>
                  <a:close/>
                </a:path>
              </a:pathLst>
            </a:custGeom>
            <a:ln w="405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17" name="object 17"/>
            <p:cNvSpPr/>
            <p:nvPr/>
          </p:nvSpPr>
          <p:spPr>
            <a:xfrm>
              <a:off x="674525" y="5022169"/>
              <a:ext cx="2865755" cy="377825"/>
            </a:xfrm>
            <a:custGeom>
              <a:avLst/>
              <a:gdLst/>
              <a:ahLst/>
              <a:cxnLst/>
              <a:rect l="l" t="t" r="r" b="b"/>
              <a:pathLst>
                <a:path w="2865754" h="377825">
                  <a:moveTo>
                    <a:pt x="393965" y="0"/>
                  </a:moveTo>
                  <a:lnTo>
                    <a:pt x="0" y="377355"/>
                  </a:lnTo>
                </a:path>
                <a:path w="2865754" h="377825">
                  <a:moveTo>
                    <a:pt x="393965" y="0"/>
                  </a:moveTo>
                  <a:lnTo>
                    <a:pt x="393965" y="377355"/>
                  </a:lnTo>
                </a:path>
                <a:path w="2865754" h="377825">
                  <a:moveTo>
                    <a:pt x="393965" y="0"/>
                  </a:moveTo>
                  <a:lnTo>
                    <a:pt x="787939" y="377355"/>
                  </a:lnTo>
                </a:path>
                <a:path w="2865754" h="377825">
                  <a:moveTo>
                    <a:pt x="1504252" y="0"/>
                  </a:moveTo>
                  <a:lnTo>
                    <a:pt x="1812269" y="377355"/>
                  </a:lnTo>
                </a:path>
                <a:path w="2865754" h="377825">
                  <a:moveTo>
                    <a:pt x="1504252" y="0"/>
                  </a:moveTo>
                  <a:lnTo>
                    <a:pt x="1196245" y="377355"/>
                  </a:lnTo>
                </a:path>
                <a:path w="2865754" h="377825">
                  <a:moveTo>
                    <a:pt x="2557235" y="0"/>
                  </a:moveTo>
                  <a:lnTo>
                    <a:pt x="2865252" y="377355"/>
                  </a:lnTo>
                </a:path>
                <a:path w="2865754" h="377825">
                  <a:moveTo>
                    <a:pt x="2557235" y="0"/>
                  </a:moveTo>
                  <a:lnTo>
                    <a:pt x="2249218" y="377355"/>
                  </a:lnTo>
                </a:path>
              </a:pathLst>
            </a:custGeom>
            <a:ln w="17527">
              <a:solidFill>
                <a:srgbClr val="00FF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735229" y="4281323"/>
            <a:ext cx="709873" cy="277495"/>
          </a:xfrm>
          <a:prstGeom prst="rect">
            <a:avLst/>
          </a:prstGeom>
        </p:spPr>
        <p:txBody>
          <a:bodyPr vert="horz" wrap="square" lIns="0" tIns="1467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10" spc="-500" dirty="0">
                <a:latin typeface="Arial MT"/>
                <a:cs typeface="Arial MT"/>
              </a:rPr>
              <a:t>Rimnicu</a:t>
            </a:r>
            <a:r>
              <a:rPr sz="1710" spc="-270" dirty="0">
                <a:latin typeface="Arial MT"/>
                <a:cs typeface="Arial MT"/>
              </a:rPr>
              <a:t> </a:t>
            </a:r>
            <a:r>
              <a:rPr sz="1710" spc="-440" dirty="0">
                <a:latin typeface="Arial MT"/>
                <a:cs typeface="Arial MT"/>
              </a:rPr>
              <a:t>Vilcea</a:t>
            </a:r>
            <a:endParaRPr sz="171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440327" y="2893971"/>
            <a:ext cx="861359" cy="445653"/>
            <a:chOff x="7928042" y="3129776"/>
            <a:chExt cx="931544" cy="481965"/>
          </a:xfrm>
        </p:grpSpPr>
        <p:sp>
          <p:nvSpPr>
            <p:cNvPr id="20" name="object 20"/>
            <p:cNvSpPr/>
            <p:nvPr/>
          </p:nvSpPr>
          <p:spPr>
            <a:xfrm>
              <a:off x="7949628" y="3151352"/>
              <a:ext cx="888365" cy="438784"/>
            </a:xfrm>
            <a:custGeom>
              <a:avLst/>
              <a:gdLst/>
              <a:ahLst/>
              <a:cxnLst/>
              <a:rect l="l" t="t" r="r" b="b"/>
              <a:pathLst>
                <a:path w="888365" h="438785">
                  <a:moveTo>
                    <a:pt x="888238" y="219113"/>
                  </a:moveTo>
                  <a:lnTo>
                    <a:pt x="872373" y="160866"/>
                  </a:lnTo>
                  <a:lnTo>
                    <a:pt x="827601" y="108525"/>
                  </a:lnTo>
                  <a:lnTo>
                    <a:pt x="795698" y="85222"/>
                  </a:lnTo>
                  <a:lnTo>
                    <a:pt x="758156" y="64179"/>
                  </a:lnTo>
                  <a:lnTo>
                    <a:pt x="715504" y="45657"/>
                  </a:lnTo>
                  <a:lnTo>
                    <a:pt x="668272" y="29916"/>
                  </a:lnTo>
                  <a:lnTo>
                    <a:pt x="616988" y="17220"/>
                  </a:lnTo>
                  <a:lnTo>
                    <a:pt x="562181" y="7827"/>
                  </a:lnTo>
                  <a:lnTo>
                    <a:pt x="504382" y="2000"/>
                  </a:lnTo>
                  <a:lnTo>
                    <a:pt x="444119" y="0"/>
                  </a:lnTo>
                  <a:lnTo>
                    <a:pt x="383855" y="2000"/>
                  </a:lnTo>
                  <a:lnTo>
                    <a:pt x="326056" y="7827"/>
                  </a:lnTo>
                  <a:lnTo>
                    <a:pt x="271249" y="17220"/>
                  </a:lnTo>
                  <a:lnTo>
                    <a:pt x="219965" y="29916"/>
                  </a:lnTo>
                  <a:lnTo>
                    <a:pt x="172733" y="45657"/>
                  </a:lnTo>
                  <a:lnTo>
                    <a:pt x="130081" y="64179"/>
                  </a:lnTo>
                  <a:lnTo>
                    <a:pt x="92539" y="85222"/>
                  </a:lnTo>
                  <a:lnTo>
                    <a:pt x="60636" y="108525"/>
                  </a:lnTo>
                  <a:lnTo>
                    <a:pt x="15864" y="160866"/>
                  </a:lnTo>
                  <a:lnTo>
                    <a:pt x="0" y="219113"/>
                  </a:lnTo>
                  <a:lnTo>
                    <a:pt x="4054" y="248843"/>
                  </a:lnTo>
                  <a:lnTo>
                    <a:pt x="34901" y="304396"/>
                  </a:lnTo>
                  <a:lnTo>
                    <a:pt x="92539" y="352998"/>
                  </a:lnTo>
                  <a:lnTo>
                    <a:pt x="130081" y="374040"/>
                  </a:lnTo>
                  <a:lnTo>
                    <a:pt x="172733" y="392561"/>
                  </a:lnTo>
                  <a:lnTo>
                    <a:pt x="219965" y="408299"/>
                  </a:lnTo>
                  <a:lnTo>
                    <a:pt x="271249" y="420995"/>
                  </a:lnTo>
                  <a:lnTo>
                    <a:pt x="326056" y="430387"/>
                  </a:lnTo>
                  <a:lnTo>
                    <a:pt x="383855" y="436213"/>
                  </a:lnTo>
                  <a:lnTo>
                    <a:pt x="444119" y="438213"/>
                  </a:lnTo>
                  <a:lnTo>
                    <a:pt x="504382" y="436213"/>
                  </a:lnTo>
                  <a:lnTo>
                    <a:pt x="562181" y="430387"/>
                  </a:lnTo>
                  <a:lnTo>
                    <a:pt x="616988" y="420995"/>
                  </a:lnTo>
                  <a:lnTo>
                    <a:pt x="668272" y="408299"/>
                  </a:lnTo>
                  <a:lnTo>
                    <a:pt x="715504" y="392561"/>
                  </a:lnTo>
                  <a:lnTo>
                    <a:pt x="758156" y="374040"/>
                  </a:lnTo>
                  <a:lnTo>
                    <a:pt x="795698" y="352998"/>
                  </a:lnTo>
                  <a:lnTo>
                    <a:pt x="827601" y="329697"/>
                  </a:lnTo>
                  <a:lnTo>
                    <a:pt x="872373" y="277358"/>
                  </a:lnTo>
                  <a:lnTo>
                    <a:pt x="888238" y="2191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1" name="object 21"/>
            <p:cNvSpPr/>
            <p:nvPr/>
          </p:nvSpPr>
          <p:spPr>
            <a:xfrm>
              <a:off x="7949632" y="3151366"/>
              <a:ext cx="888365" cy="438784"/>
            </a:xfrm>
            <a:custGeom>
              <a:avLst/>
              <a:gdLst/>
              <a:ahLst/>
              <a:cxnLst/>
              <a:rect l="l" t="t" r="r" b="b"/>
              <a:pathLst>
                <a:path w="888365" h="438785">
                  <a:moveTo>
                    <a:pt x="888228" y="219099"/>
                  </a:moveTo>
                  <a:lnTo>
                    <a:pt x="872364" y="160850"/>
                  </a:lnTo>
                  <a:lnTo>
                    <a:pt x="827593" y="108511"/>
                  </a:lnTo>
                  <a:lnTo>
                    <a:pt x="795691" y="85210"/>
                  </a:lnTo>
                  <a:lnTo>
                    <a:pt x="758151" y="64169"/>
                  </a:lnTo>
                  <a:lnTo>
                    <a:pt x="715500" y="45649"/>
                  </a:lnTo>
                  <a:lnTo>
                    <a:pt x="668268" y="29911"/>
                  </a:lnTo>
                  <a:lnTo>
                    <a:pt x="616985" y="17216"/>
                  </a:lnTo>
                  <a:lnTo>
                    <a:pt x="562180" y="7825"/>
                  </a:lnTo>
                  <a:lnTo>
                    <a:pt x="504381" y="1999"/>
                  </a:lnTo>
                  <a:lnTo>
                    <a:pt x="444118" y="0"/>
                  </a:lnTo>
                  <a:lnTo>
                    <a:pt x="383854" y="1999"/>
                  </a:lnTo>
                  <a:lnTo>
                    <a:pt x="326053" y="7825"/>
                  </a:lnTo>
                  <a:lnTo>
                    <a:pt x="271246" y="17216"/>
                  </a:lnTo>
                  <a:lnTo>
                    <a:pt x="219962" y="29911"/>
                  </a:lnTo>
                  <a:lnTo>
                    <a:pt x="172730" y="45649"/>
                  </a:lnTo>
                  <a:lnTo>
                    <a:pt x="130078" y="64169"/>
                  </a:lnTo>
                  <a:lnTo>
                    <a:pt x="92536" y="85210"/>
                  </a:lnTo>
                  <a:lnTo>
                    <a:pt x="60634" y="108511"/>
                  </a:lnTo>
                  <a:lnTo>
                    <a:pt x="15864" y="160850"/>
                  </a:lnTo>
                  <a:lnTo>
                    <a:pt x="0" y="219099"/>
                  </a:lnTo>
                  <a:lnTo>
                    <a:pt x="4054" y="248832"/>
                  </a:lnTo>
                  <a:lnTo>
                    <a:pt x="34900" y="304389"/>
                  </a:lnTo>
                  <a:lnTo>
                    <a:pt x="92536" y="352994"/>
                  </a:lnTo>
                  <a:lnTo>
                    <a:pt x="130078" y="374037"/>
                  </a:lnTo>
                  <a:lnTo>
                    <a:pt x="172730" y="392559"/>
                  </a:lnTo>
                  <a:lnTo>
                    <a:pt x="219962" y="408299"/>
                  </a:lnTo>
                  <a:lnTo>
                    <a:pt x="271246" y="420995"/>
                  </a:lnTo>
                  <a:lnTo>
                    <a:pt x="326053" y="430387"/>
                  </a:lnTo>
                  <a:lnTo>
                    <a:pt x="383854" y="436214"/>
                  </a:lnTo>
                  <a:lnTo>
                    <a:pt x="444118" y="438214"/>
                  </a:lnTo>
                  <a:lnTo>
                    <a:pt x="504381" y="436214"/>
                  </a:lnTo>
                  <a:lnTo>
                    <a:pt x="562180" y="430387"/>
                  </a:lnTo>
                  <a:lnTo>
                    <a:pt x="616985" y="420995"/>
                  </a:lnTo>
                  <a:lnTo>
                    <a:pt x="668268" y="408299"/>
                  </a:lnTo>
                  <a:lnTo>
                    <a:pt x="715500" y="392559"/>
                  </a:lnTo>
                  <a:lnTo>
                    <a:pt x="758151" y="374037"/>
                  </a:lnTo>
                  <a:lnTo>
                    <a:pt x="795691" y="352994"/>
                  </a:lnTo>
                  <a:lnTo>
                    <a:pt x="827593" y="329691"/>
                  </a:lnTo>
                  <a:lnTo>
                    <a:pt x="872364" y="277349"/>
                  </a:lnTo>
                  <a:lnTo>
                    <a:pt x="888228" y="219099"/>
                  </a:lnTo>
                  <a:close/>
                </a:path>
              </a:pathLst>
            </a:custGeom>
            <a:ln w="405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643057" y="2932947"/>
            <a:ext cx="432147" cy="30734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95" spc="-390" dirty="0">
                <a:latin typeface="Arial MT"/>
                <a:cs typeface="Arial MT"/>
              </a:rPr>
              <a:t>Zerind</a:t>
            </a:r>
            <a:endParaRPr sz="1895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618400" y="1597044"/>
            <a:ext cx="821433" cy="405725"/>
            <a:chOff x="4876181" y="1727173"/>
            <a:chExt cx="888365" cy="438784"/>
          </a:xfrm>
        </p:grpSpPr>
        <p:sp>
          <p:nvSpPr>
            <p:cNvPr id="24" name="object 24"/>
            <p:cNvSpPr/>
            <p:nvPr/>
          </p:nvSpPr>
          <p:spPr>
            <a:xfrm>
              <a:off x="4876190" y="1727174"/>
              <a:ext cx="888365" cy="438784"/>
            </a:xfrm>
            <a:custGeom>
              <a:avLst/>
              <a:gdLst/>
              <a:ahLst/>
              <a:cxnLst/>
              <a:rect l="l" t="t" r="r" b="b"/>
              <a:pathLst>
                <a:path w="888364" h="438785">
                  <a:moveTo>
                    <a:pt x="888225" y="219100"/>
                  </a:moveTo>
                  <a:lnTo>
                    <a:pt x="872360" y="160854"/>
                  </a:lnTo>
                  <a:lnTo>
                    <a:pt x="827588" y="108516"/>
                  </a:lnTo>
                  <a:lnTo>
                    <a:pt x="795686" y="85214"/>
                  </a:lnTo>
                  <a:lnTo>
                    <a:pt x="758143" y="64173"/>
                  </a:lnTo>
                  <a:lnTo>
                    <a:pt x="715492" y="45652"/>
                  </a:lnTo>
                  <a:lnTo>
                    <a:pt x="668259" y="29913"/>
                  </a:lnTo>
                  <a:lnTo>
                    <a:pt x="616975" y="17218"/>
                  </a:lnTo>
                  <a:lnTo>
                    <a:pt x="562168" y="7826"/>
                  </a:lnTo>
                  <a:lnTo>
                    <a:pt x="504369" y="2000"/>
                  </a:lnTo>
                  <a:lnTo>
                    <a:pt x="444106" y="0"/>
                  </a:lnTo>
                  <a:lnTo>
                    <a:pt x="383843" y="2000"/>
                  </a:lnTo>
                  <a:lnTo>
                    <a:pt x="326044" y="7826"/>
                  </a:lnTo>
                  <a:lnTo>
                    <a:pt x="271239" y="17218"/>
                  </a:lnTo>
                  <a:lnTo>
                    <a:pt x="219956" y="29913"/>
                  </a:lnTo>
                  <a:lnTo>
                    <a:pt x="172725" y="45652"/>
                  </a:lnTo>
                  <a:lnTo>
                    <a:pt x="130074" y="64173"/>
                  </a:lnTo>
                  <a:lnTo>
                    <a:pt x="92534" y="85214"/>
                  </a:lnTo>
                  <a:lnTo>
                    <a:pt x="60633" y="108516"/>
                  </a:lnTo>
                  <a:lnTo>
                    <a:pt x="15863" y="160854"/>
                  </a:lnTo>
                  <a:lnTo>
                    <a:pt x="0" y="219100"/>
                  </a:lnTo>
                  <a:lnTo>
                    <a:pt x="4054" y="248831"/>
                  </a:lnTo>
                  <a:lnTo>
                    <a:pt x="34899" y="304386"/>
                  </a:lnTo>
                  <a:lnTo>
                    <a:pt x="92534" y="352990"/>
                  </a:lnTo>
                  <a:lnTo>
                    <a:pt x="130074" y="374034"/>
                  </a:lnTo>
                  <a:lnTo>
                    <a:pt x="172725" y="392556"/>
                  </a:lnTo>
                  <a:lnTo>
                    <a:pt x="219956" y="408296"/>
                  </a:lnTo>
                  <a:lnTo>
                    <a:pt x="271239" y="420993"/>
                  </a:lnTo>
                  <a:lnTo>
                    <a:pt x="326044" y="430386"/>
                  </a:lnTo>
                  <a:lnTo>
                    <a:pt x="383843" y="436213"/>
                  </a:lnTo>
                  <a:lnTo>
                    <a:pt x="444106" y="438213"/>
                  </a:lnTo>
                  <a:lnTo>
                    <a:pt x="504369" y="436213"/>
                  </a:lnTo>
                  <a:lnTo>
                    <a:pt x="562168" y="430386"/>
                  </a:lnTo>
                  <a:lnTo>
                    <a:pt x="616975" y="420993"/>
                  </a:lnTo>
                  <a:lnTo>
                    <a:pt x="668259" y="408296"/>
                  </a:lnTo>
                  <a:lnTo>
                    <a:pt x="715492" y="392556"/>
                  </a:lnTo>
                  <a:lnTo>
                    <a:pt x="758143" y="374034"/>
                  </a:lnTo>
                  <a:lnTo>
                    <a:pt x="795686" y="352990"/>
                  </a:lnTo>
                  <a:lnTo>
                    <a:pt x="827588" y="329687"/>
                  </a:lnTo>
                  <a:lnTo>
                    <a:pt x="872360" y="277346"/>
                  </a:lnTo>
                  <a:lnTo>
                    <a:pt x="888225" y="21910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5" name="object 25"/>
            <p:cNvSpPr/>
            <p:nvPr/>
          </p:nvSpPr>
          <p:spPr>
            <a:xfrm>
              <a:off x="4876181" y="1727173"/>
              <a:ext cx="888365" cy="438784"/>
            </a:xfrm>
            <a:custGeom>
              <a:avLst/>
              <a:gdLst/>
              <a:ahLst/>
              <a:cxnLst/>
              <a:rect l="l" t="t" r="r" b="b"/>
              <a:pathLst>
                <a:path w="888364" h="438785">
                  <a:moveTo>
                    <a:pt x="888228" y="219099"/>
                  </a:moveTo>
                  <a:lnTo>
                    <a:pt x="872364" y="160856"/>
                  </a:lnTo>
                  <a:lnTo>
                    <a:pt x="827593" y="108518"/>
                  </a:lnTo>
                  <a:lnTo>
                    <a:pt x="795691" y="85217"/>
                  </a:lnTo>
                  <a:lnTo>
                    <a:pt x="758151" y="64175"/>
                  </a:lnTo>
                  <a:lnTo>
                    <a:pt x="715500" y="45654"/>
                  </a:lnTo>
                  <a:lnTo>
                    <a:pt x="668268" y="29914"/>
                  </a:lnTo>
                  <a:lnTo>
                    <a:pt x="616985" y="17218"/>
                  </a:lnTo>
                  <a:lnTo>
                    <a:pt x="562180" y="7826"/>
                  </a:lnTo>
                  <a:lnTo>
                    <a:pt x="504381" y="2000"/>
                  </a:lnTo>
                  <a:lnTo>
                    <a:pt x="444118" y="0"/>
                  </a:lnTo>
                  <a:lnTo>
                    <a:pt x="383854" y="2000"/>
                  </a:lnTo>
                  <a:lnTo>
                    <a:pt x="326053" y="7826"/>
                  </a:lnTo>
                  <a:lnTo>
                    <a:pt x="271246" y="17218"/>
                  </a:lnTo>
                  <a:lnTo>
                    <a:pt x="219962" y="29914"/>
                  </a:lnTo>
                  <a:lnTo>
                    <a:pt x="172730" y="45654"/>
                  </a:lnTo>
                  <a:lnTo>
                    <a:pt x="130078" y="64175"/>
                  </a:lnTo>
                  <a:lnTo>
                    <a:pt x="92536" y="85217"/>
                  </a:lnTo>
                  <a:lnTo>
                    <a:pt x="60634" y="108518"/>
                  </a:lnTo>
                  <a:lnTo>
                    <a:pt x="15864" y="160856"/>
                  </a:lnTo>
                  <a:lnTo>
                    <a:pt x="0" y="219099"/>
                  </a:lnTo>
                  <a:lnTo>
                    <a:pt x="4054" y="248832"/>
                  </a:lnTo>
                  <a:lnTo>
                    <a:pt x="34900" y="304389"/>
                  </a:lnTo>
                  <a:lnTo>
                    <a:pt x="92536" y="352994"/>
                  </a:lnTo>
                  <a:lnTo>
                    <a:pt x="130078" y="374037"/>
                  </a:lnTo>
                  <a:lnTo>
                    <a:pt x="172730" y="392559"/>
                  </a:lnTo>
                  <a:lnTo>
                    <a:pt x="219962" y="408299"/>
                  </a:lnTo>
                  <a:lnTo>
                    <a:pt x="271246" y="420995"/>
                  </a:lnTo>
                  <a:lnTo>
                    <a:pt x="326053" y="430387"/>
                  </a:lnTo>
                  <a:lnTo>
                    <a:pt x="383854" y="436214"/>
                  </a:lnTo>
                  <a:lnTo>
                    <a:pt x="444118" y="438214"/>
                  </a:lnTo>
                  <a:lnTo>
                    <a:pt x="504381" y="436214"/>
                  </a:lnTo>
                  <a:lnTo>
                    <a:pt x="562180" y="430387"/>
                  </a:lnTo>
                  <a:lnTo>
                    <a:pt x="616985" y="420995"/>
                  </a:lnTo>
                  <a:lnTo>
                    <a:pt x="668268" y="408299"/>
                  </a:lnTo>
                  <a:lnTo>
                    <a:pt x="715500" y="392559"/>
                  </a:lnTo>
                  <a:lnTo>
                    <a:pt x="758151" y="374037"/>
                  </a:lnTo>
                  <a:lnTo>
                    <a:pt x="795691" y="352994"/>
                  </a:lnTo>
                  <a:lnTo>
                    <a:pt x="827593" y="329691"/>
                  </a:lnTo>
                  <a:lnTo>
                    <a:pt x="872364" y="277349"/>
                  </a:lnTo>
                  <a:lnTo>
                    <a:pt x="888228" y="2190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861222" y="1616059"/>
            <a:ext cx="328221" cy="30734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95" spc="-434" dirty="0">
                <a:latin typeface="Arial MT"/>
                <a:cs typeface="Arial MT"/>
              </a:rPr>
              <a:t>Arad</a:t>
            </a:r>
            <a:endParaRPr sz="1895">
              <a:latin typeface="Arial MT"/>
              <a:cs typeface="Arial M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193606" y="2913921"/>
            <a:ext cx="821433" cy="405725"/>
            <a:chOff x="2253811" y="3151352"/>
            <a:chExt cx="888365" cy="438784"/>
          </a:xfrm>
        </p:grpSpPr>
        <p:sp>
          <p:nvSpPr>
            <p:cNvPr id="28" name="object 28"/>
            <p:cNvSpPr/>
            <p:nvPr/>
          </p:nvSpPr>
          <p:spPr>
            <a:xfrm>
              <a:off x="2253818" y="3151352"/>
              <a:ext cx="888365" cy="438784"/>
            </a:xfrm>
            <a:custGeom>
              <a:avLst/>
              <a:gdLst/>
              <a:ahLst/>
              <a:cxnLst/>
              <a:rect l="l" t="t" r="r" b="b"/>
              <a:pathLst>
                <a:path w="888364" h="438785">
                  <a:moveTo>
                    <a:pt x="888225" y="219113"/>
                  </a:moveTo>
                  <a:lnTo>
                    <a:pt x="872360" y="160866"/>
                  </a:lnTo>
                  <a:lnTo>
                    <a:pt x="827588" y="108525"/>
                  </a:lnTo>
                  <a:lnTo>
                    <a:pt x="795686" y="85222"/>
                  </a:lnTo>
                  <a:lnTo>
                    <a:pt x="758143" y="64179"/>
                  </a:lnTo>
                  <a:lnTo>
                    <a:pt x="715492" y="45657"/>
                  </a:lnTo>
                  <a:lnTo>
                    <a:pt x="668259" y="29916"/>
                  </a:lnTo>
                  <a:lnTo>
                    <a:pt x="616975" y="17220"/>
                  </a:lnTo>
                  <a:lnTo>
                    <a:pt x="562168" y="7827"/>
                  </a:lnTo>
                  <a:lnTo>
                    <a:pt x="504369" y="2000"/>
                  </a:lnTo>
                  <a:lnTo>
                    <a:pt x="444106" y="0"/>
                  </a:lnTo>
                  <a:lnTo>
                    <a:pt x="383843" y="2000"/>
                  </a:lnTo>
                  <a:lnTo>
                    <a:pt x="326044" y="7827"/>
                  </a:lnTo>
                  <a:lnTo>
                    <a:pt x="271239" y="17220"/>
                  </a:lnTo>
                  <a:lnTo>
                    <a:pt x="219956" y="29916"/>
                  </a:lnTo>
                  <a:lnTo>
                    <a:pt x="172725" y="45657"/>
                  </a:lnTo>
                  <a:lnTo>
                    <a:pt x="130074" y="64179"/>
                  </a:lnTo>
                  <a:lnTo>
                    <a:pt x="92534" y="85222"/>
                  </a:lnTo>
                  <a:lnTo>
                    <a:pt x="60633" y="108525"/>
                  </a:lnTo>
                  <a:lnTo>
                    <a:pt x="15863" y="160866"/>
                  </a:lnTo>
                  <a:lnTo>
                    <a:pt x="0" y="219113"/>
                  </a:lnTo>
                  <a:lnTo>
                    <a:pt x="4054" y="248843"/>
                  </a:lnTo>
                  <a:lnTo>
                    <a:pt x="34899" y="304396"/>
                  </a:lnTo>
                  <a:lnTo>
                    <a:pt x="92534" y="352998"/>
                  </a:lnTo>
                  <a:lnTo>
                    <a:pt x="130074" y="374040"/>
                  </a:lnTo>
                  <a:lnTo>
                    <a:pt x="172725" y="392561"/>
                  </a:lnTo>
                  <a:lnTo>
                    <a:pt x="219956" y="408299"/>
                  </a:lnTo>
                  <a:lnTo>
                    <a:pt x="271239" y="420995"/>
                  </a:lnTo>
                  <a:lnTo>
                    <a:pt x="326044" y="430387"/>
                  </a:lnTo>
                  <a:lnTo>
                    <a:pt x="383843" y="436213"/>
                  </a:lnTo>
                  <a:lnTo>
                    <a:pt x="444106" y="438213"/>
                  </a:lnTo>
                  <a:lnTo>
                    <a:pt x="504369" y="436213"/>
                  </a:lnTo>
                  <a:lnTo>
                    <a:pt x="562168" y="430387"/>
                  </a:lnTo>
                  <a:lnTo>
                    <a:pt x="616975" y="420995"/>
                  </a:lnTo>
                  <a:lnTo>
                    <a:pt x="668259" y="408299"/>
                  </a:lnTo>
                  <a:lnTo>
                    <a:pt x="715492" y="392561"/>
                  </a:lnTo>
                  <a:lnTo>
                    <a:pt x="758143" y="374040"/>
                  </a:lnTo>
                  <a:lnTo>
                    <a:pt x="795686" y="352998"/>
                  </a:lnTo>
                  <a:lnTo>
                    <a:pt x="827588" y="329697"/>
                  </a:lnTo>
                  <a:lnTo>
                    <a:pt x="872360" y="277358"/>
                  </a:lnTo>
                  <a:lnTo>
                    <a:pt x="888225" y="219113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9" name="object 29"/>
            <p:cNvSpPr/>
            <p:nvPr/>
          </p:nvSpPr>
          <p:spPr>
            <a:xfrm>
              <a:off x="2253811" y="3151366"/>
              <a:ext cx="888365" cy="438784"/>
            </a:xfrm>
            <a:custGeom>
              <a:avLst/>
              <a:gdLst/>
              <a:ahLst/>
              <a:cxnLst/>
              <a:rect l="l" t="t" r="r" b="b"/>
              <a:pathLst>
                <a:path w="888364" h="438785">
                  <a:moveTo>
                    <a:pt x="888228" y="219099"/>
                  </a:moveTo>
                  <a:lnTo>
                    <a:pt x="872364" y="160850"/>
                  </a:lnTo>
                  <a:lnTo>
                    <a:pt x="827593" y="108511"/>
                  </a:lnTo>
                  <a:lnTo>
                    <a:pt x="795691" y="85210"/>
                  </a:lnTo>
                  <a:lnTo>
                    <a:pt x="758151" y="64169"/>
                  </a:lnTo>
                  <a:lnTo>
                    <a:pt x="715500" y="45649"/>
                  </a:lnTo>
                  <a:lnTo>
                    <a:pt x="668268" y="29911"/>
                  </a:lnTo>
                  <a:lnTo>
                    <a:pt x="616985" y="17216"/>
                  </a:lnTo>
                  <a:lnTo>
                    <a:pt x="562180" y="7825"/>
                  </a:lnTo>
                  <a:lnTo>
                    <a:pt x="504381" y="1999"/>
                  </a:lnTo>
                  <a:lnTo>
                    <a:pt x="444118" y="0"/>
                  </a:lnTo>
                  <a:lnTo>
                    <a:pt x="383854" y="1999"/>
                  </a:lnTo>
                  <a:lnTo>
                    <a:pt x="326053" y="7825"/>
                  </a:lnTo>
                  <a:lnTo>
                    <a:pt x="271246" y="17216"/>
                  </a:lnTo>
                  <a:lnTo>
                    <a:pt x="219962" y="29911"/>
                  </a:lnTo>
                  <a:lnTo>
                    <a:pt x="172730" y="45649"/>
                  </a:lnTo>
                  <a:lnTo>
                    <a:pt x="130078" y="64169"/>
                  </a:lnTo>
                  <a:lnTo>
                    <a:pt x="92536" y="85210"/>
                  </a:lnTo>
                  <a:lnTo>
                    <a:pt x="60634" y="108511"/>
                  </a:lnTo>
                  <a:lnTo>
                    <a:pt x="15864" y="160850"/>
                  </a:lnTo>
                  <a:lnTo>
                    <a:pt x="0" y="219099"/>
                  </a:lnTo>
                  <a:lnTo>
                    <a:pt x="4054" y="248832"/>
                  </a:lnTo>
                  <a:lnTo>
                    <a:pt x="34900" y="304389"/>
                  </a:lnTo>
                  <a:lnTo>
                    <a:pt x="92536" y="352994"/>
                  </a:lnTo>
                  <a:lnTo>
                    <a:pt x="130078" y="374037"/>
                  </a:lnTo>
                  <a:lnTo>
                    <a:pt x="172730" y="392559"/>
                  </a:lnTo>
                  <a:lnTo>
                    <a:pt x="219962" y="408299"/>
                  </a:lnTo>
                  <a:lnTo>
                    <a:pt x="271246" y="420995"/>
                  </a:lnTo>
                  <a:lnTo>
                    <a:pt x="326053" y="430387"/>
                  </a:lnTo>
                  <a:lnTo>
                    <a:pt x="383854" y="436214"/>
                  </a:lnTo>
                  <a:lnTo>
                    <a:pt x="444118" y="438214"/>
                  </a:lnTo>
                  <a:lnTo>
                    <a:pt x="504381" y="436214"/>
                  </a:lnTo>
                  <a:lnTo>
                    <a:pt x="562180" y="430387"/>
                  </a:lnTo>
                  <a:lnTo>
                    <a:pt x="616985" y="420995"/>
                  </a:lnTo>
                  <a:lnTo>
                    <a:pt x="668268" y="408299"/>
                  </a:lnTo>
                  <a:lnTo>
                    <a:pt x="715500" y="392559"/>
                  </a:lnTo>
                  <a:lnTo>
                    <a:pt x="758151" y="374037"/>
                  </a:lnTo>
                  <a:lnTo>
                    <a:pt x="795691" y="352994"/>
                  </a:lnTo>
                  <a:lnTo>
                    <a:pt x="827593" y="329691"/>
                  </a:lnTo>
                  <a:lnTo>
                    <a:pt x="872364" y="277349"/>
                  </a:lnTo>
                  <a:lnTo>
                    <a:pt x="888228" y="2190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2430413" y="2932971"/>
            <a:ext cx="344074" cy="30734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95" spc="-370" dirty="0">
                <a:latin typeface="Arial MT"/>
                <a:cs typeface="Arial MT"/>
              </a:rPr>
              <a:t>Sibiu</a:t>
            </a:r>
            <a:endParaRPr sz="1895">
              <a:latin typeface="Arial MT"/>
              <a:cs typeface="Arial MT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57495" y="4210848"/>
            <a:ext cx="861359" cy="445653"/>
            <a:chOff x="592535" y="4553954"/>
            <a:chExt cx="931544" cy="481965"/>
          </a:xfrm>
        </p:grpSpPr>
        <p:sp>
          <p:nvSpPr>
            <p:cNvPr id="32" name="object 32"/>
            <p:cNvSpPr/>
            <p:nvPr/>
          </p:nvSpPr>
          <p:spPr>
            <a:xfrm>
              <a:off x="614126" y="4575543"/>
              <a:ext cx="888365" cy="438784"/>
            </a:xfrm>
            <a:custGeom>
              <a:avLst/>
              <a:gdLst/>
              <a:ahLst/>
              <a:cxnLst/>
              <a:rect l="l" t="t" r="r" b="b"/>
              <a:pathLst>
                <a:path w="888365" h="438785">
                  <a:moveTo>
                    <a:pt x="888232" y="219113"/>
                  </a:moveTo>
                  <a:lnTo>
                    <a:pt x="872368" y="160866"/>
                  </a:lnTo>
                  <a:lnTo>
                    <a:pt x="827596" y="108525"/>
                  </a:lnTo>
                  <a:lnTo>
                    <a:pt x="795693" y="85222"/>
                  </a:lnTo>
                  <a:lnTo>
                    <a:pt x="758151" y="64179"/>
                  </a:lnTo>
                  <a:lnTo>
                    <a:pt x="715499" y="45657"/>
                  </a:lnTo>
                  <a:lnTo>
                    <a:pt x="668267" y="29916"/>
                  </a:lnTo>
                  <a:lnTo>
                    <a:pt x="616982" y="17220"/>
                  </a:lnTo>
                  <a:lnTo>
                    <a:pt x="562176" y="7827"/>
                  </a:lnTo>
                  <a:lnTo>
                    <a:pt x="504377" y="2000"/>
                  </a:lnTo>
                  <a:lnTo>
                    <a:pt x="444113" y="0"/>
                  </a:lnTo>
                  <a:lnTo>
                    <a:pt x="383850" y="2000"/>
                  </a:lnTo>
                  <a:lnTo>
                    <a:pt x="326051" y="7827"/>
                  </a:lnTo>
                  <a:lnTo>
                    <a:pt x="271245" y="17220"/>
                  </a:lnTo>
                  <a:lnTo>
                    <a:pt x="219962" y="29916"/>
                  </a:lnTo>
                  <a:lnTo>
                    <a:pt x="172730" y="45657"/>
                  </a:lnTo>
                  <a:lnTo>
                    <a:pt x="130078" y="64179"/>
                  </a:lnTo>
                  <a:lnTo>
                    <a:pt x="92537" y="85222"/>
                  </a:lnTo>
                  <a:lnTo>
                    <a:pt x="60635" y="108525"/>
                  </a:lnTo>
                  <a:lnTo>
                    <a:pt x="15864" y="160866"/>
                  </a:lnTo>
                  <a:lnTo>
                    <a:pt x="0" y="219113"/>
                  </a:lnTo>
                  <a:lnTo>
                    <a:pt x="4054" y="248843"/>
                  </a:lnTo>
                  <a:lnTo>
                    <a:pt x="34900" y="304396"/>
                  </a:lnTo>
                  <a:lnTo>
                    <a:pt x="92537" y="352998"/>
                  </a:lnTo>
                  <a:lnTo>
                    <a:pt x="130078" y="374040"/>
                  </a:lnTo>
                  <a:lnTo>
                    <a:pt x="172730" y="392561"/>
                  </a:lnTo>
                  <a:lnTo>
                    <a:pt x="219962" y="408299"/>
                  </a:lnTo>
                  <a:lnTo>
                    <a:pt x="271245" y="420995"/>
                  </a:lnTo>
                  <a:lnTo>
                    <a:pt x="326051" y="430387"/>
                  </a:lnTo>
                  <a:lnTo>
                    <a:pt x="383850" y="436213"/>
                  </a:lnTo>
                  <a:lnTo>
                    <a:pt x="444113" y="438213"/>
                  </a:lnTo>
                  <a:lnTo>
                    <a:pt x="504377" y="436213"/>
                  </a:lnTo>
                  <a:lnTo>
                    <a:pt x="562176" y="430387"/>
                  </a:lnTo>
                  <a:lnTo>
                    <a:pt x="616982" y="420995"/>
                  </a:lnTo>
                  <a:lnTo>
                    <a:pt x="668267" y="408299"/>
                  </a:lnTo>
                  <a:lnTo>
                    <a:pt x="715499" y="392561"/>
                  </a:lnTo>
                  <a:lnTo>
                    <a:pt x="758151" y="374040"/>
                  </a:lnTo>
                  <a:lnTo>
                    <a:pt x="795693" y="352998"/>
                  </a:lnTo>
                  <a:lnTo>
                    <a:pt x="827596" y="329697"/>
                  </a:lnTo>
                  <a:lnTo>
                    <a:pt x="872368" y="277358"/>
                  </a:lnTo>
                  <a:lnTo>
                    <a:pt x="888232" y="2191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3" name="object 33"/>
            <p:cNvSpPr/>
            <p:nvPr/>
          </p:nvSpPr>
          <p:spPr>
            <a:xfrm>
              <a:off x="614125" y="4575544"/>
              <a:ext cx="888365" cy="438784"/>
            </a:xfrm>
            <a:custGeom>
              <a:avLst/>
              <a:gdLst/>
              <a:ahLst/>
              <a:cxnLst/>
              <a:rect l="l" t="t" r="r" b="b"/>
              <a:pathLst>
                <a:path w="888365" h="438785">
                  <a:moveTo>
                    <a:pt x="888228" y="219115"/>
                  </a:moveTo>
                  <a:lnTo>
                    <a:pt x="872364" y="160865"/>
                  </a:lnTo>
                  <a:lnTo>
                    <a:pt x="827593" y="108523"/>
                  </a:lnTo>
                  <a:lnTo>
                    <a:pt x="795691" y="85220"/>
                  </a:lnTo>
                  <a:lnTo>
                    <a:pt x="758151" y="64177"/>
                  </a:lnTo>
                  <a:lnTo>
                    <a:pt x="715500" y="45655"/>
                  </a:lnTo>
                  <a:lnTo>
                    <a:pt x="668268" y="29915"/>
                  </a:lnTo>
                  <a:lnTo>
                    <a:pt x="616985" y="17219"/>
                  </a:lnTo>
                  <a:lnTo>
                    <a:pt x="562180" y="7826"/>
                  </a:lnTo>
                  <a:lnTo>
                    <a:pt x="504381" y="2000"/>
                  </a:lnTo>
                  <a:lnTo>
                    <a:pt x="444118" y="0"/>
                  </a:lnTo>
                  <a:lnTo>
                    <a:pt x="383854" y="2000"/>
                  </a:lnTo>
                  <a:lnTo>
                    <a:pt x="326053" y="7826"/>
                  </a:lnTo>
                  <a:lnTo>
                    <a:pt x="271246" y="17219"/>
                  </a:lnTo>
                  <a:lnTo>
                    <a:pt x="219962" y="29915"/>
                  </a:lnTo>
                  <a:lnTo>
                    <a:pt x="172730" y="45655"/>
                  </a:lnTo>
                  <a:lnTo>
                    <a:pt x="130078" y="64177"/>
                  </a:lnTo>
                  <a:lnTo>
                    <a:pt x="92536" y="85220"/>
                  </a:lnTo>
                  <a:lnTo>
                    <a:pt x="60634" y="108523"/>
                  </a:lnTo>
                  <a:lnTo>
                    <a:pt x="15864" y="160865"/>
                  </a:lnTo>
                  <a:lnTo>
                    <a:pt x="0" y="219115"/>
                  </a:lnTo>
                  <a:lnTo>
                    <a:pt x="4054" y="248847"/>
                  </a:lnTo>
                  <a:lnTo>
                    <a:pt x="34900" y="304402"/>
                  </a:lnTo>
                  <a:lnTo>
                    <a:pt x="92536" y="353004"/>
                  </a:lnTo>
                  <a:lnTo>
                    <a:pt x="130078" y="374045"/>
                  </a:lnTo>
                  <a:lnTo>
                    <a:pt x="172730" y="392565"/>
                  </a:lnTo>
                  <a:lnTo>
                    <a:pt x="219962" y="408303"/>
                  </a:lnTo>
                  <a:lnTo>
                    <a:pt x="271246" y="420998"/>
                  </a:lnTo>
                  <a:lnTo>
                    <a:pt x="326053" y="430388"/>
                  </a:lnTo>
                  <a:lnTo>
                    <a:pt x="383854" y="436214"/>
                  </a:lnTo>
                  <a:lnTo>
                    <a:pt x="444118" y="438214"/>
                  </a:lnTo>
                  <a:lnTo>
                    <a:pt x="504381" y="436214"/>
                  </a:lnTo>
                  <a:lnTo>
                    <a:pt x="562180" y="430388"/>
                  </a:lnTo>
                  <a:lnTo>
                    <a:pt x="616985" y="420998"/>
                  </a:lnTo>
                  <a:lnTo>
                    <a:pt x="668268" y="408303"/>
                  </a:lnTo>
                  <a:lnTo>
                    <a:pt x="715500" y="392565"/>
                  </a:lnTo>
                  <a:lnTo>
                    <a:pt x="758151" y="374045"/>
                  </a:lnTo>
                  <a:lnTo>
                    <a:pt x="795691" y="353004"/>
                  </a:lnTo>
                  <a:lnTo>
                    <a:pt x="827593" y="329703"/>
                  </a:lnTo>
                  <a:lnTo>
                    <a:pt x="872364" y="277363"/>
                  </a:lnTo>
                  <a:lnTo>
                    <a:pt x="888228" y="219115"/>
                  </a:lnTo>
                  <a:close/>
                </a:path>
              </a:pathLst>
            </a:custGeom>
            <a:ln w="405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920268" y="4249860"/>
            <a:ext cx="328221" cy="30734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95" spc="-434" dirty="0">
                <a:latin typeface="Arial MT"/>
                <a:cs typeface="Arial MT"/>
              </a:rPr>
              <a:t>Arad</a:t>
            </a:r>
            <a:endParaRPr sz="1895">
              <a:latin typeface="Arial MT"/>
              <a:cs typeface="Arial MT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672350" y="4210848"/>
            <a:ext cx="861359" cy="445653"/>
            <a:chOff x="1690082" y="4553954"/>
            <a:chExt cx="931544" cy="481965"/>
          </a:xfrm>
        </p:grpSpPr>
        <p:sp>
          <p:nvSpPr>
            <p:cNvPr id="36" name="object 36"/>
            <p:cNvSpPr/>
            <p:nvPr/>
          </p:nvSpPr>
          <p:spPr>
            <a:xfrm>
              <a:off x="1711680" y="4575543"/>
              <a:ext cx="888365" cy="438784"/>
            </a:xfrm>
            <a:custGeom>
              <a:avLst/>
              <a:gdLst/>
              <a:ahLst/>
              <a:cxnLst/>
              <a:rect l="l" t="t" r="r" b="b"/>
              <a:pathLst>
                <a:path w="888364" h="438785">
                  <a:moveTo>
                    <a:pt x="888225" y="219113"/>
                  </a:moveTo>
                  <a:lnTo>
                    <a:pt x="872360" y="160866"/>
                  </a:lnTo>
                  <a:lnTo>
                    <a:pt x="827588" y="108525"/>
                  </a:lnTo>
                  <a:lnTo>
                    <a:pt x="795686" y="85222"/>
                  </a:lnTo>
                  <a:lnTo>
                    <a:pt x="758143" y="64179"/>
                  </a:lnTo>
                  <a:lnTo>
                    <a:pt x="715492" y="45657"/>
                  </a:lnTo>
                  <a:lnTo>
                    <a:pt x="668259" y="29916"/>
                  </a:lnTo>
                  <a:lnTo>
                    <a:pt x="616975" y="17220"/>
                  </a:lnTo>
                  <a:lnTo>
                    <a:pt x="562168" y="7827"/>
                  </a:lnTo>
                  <a:lnTo>
                    <a:pt x="504369" y="2000"/>
                  </a:lnTo>
                  <a:lnTo>
                    <a:pt x="444106" y="0"/>
                  </a:lnTo>
                  <a:lnTo>
                    <a:pt x="383843" y="2000"/>
                  </a:lnTo>
                  <a:lnTo>
                    <a:pt x="326044" y="7827"/>
                  </a:lnTo>
                  <a:lnTo>
                    <a:pt x="271239" y="17220"/>
                  </a:lnTo>
                  <a:lnTo>
                    <a:pt x="219956" y="29916"/>
                  </a:lnTo>
                  <a:lnTo>
                    <a:pt x="172725" y="45657"/>
                  </a:lnTo>
                  <a:lnTo>
                    <a:pt x="130074" y="64179"/>
                  </a:lnTo>
                  <a:lnTo>
                    <a:pt x="92534" y="85222"/>
                  </a:lnTo>
                  <a:lnTo>
                    <a:pt x="60633" y="108525"/>
                  </a:lnTo>
                  <a:lnTo>
                    <a:pt x="15863" y="160866"/>
                  </a:lnTo>
                  <a:lnTo>
                    <a:pt x="0" y="219113"/>
                  </a:lnTo>
                  <a:lnTo>
                    <a:pt x="4054" y="248843"/>
                  </a:lnTo>
                  <a:lnTo>
                    <a:pt x="34899" y="304396"/>
                  </a:lnTo>
                  <a:lnTo>
                    <a:pt x="92534" y="352998"/>
                  </a:lnTo>
                  <a:lnTo>
                    <a:pt x="130074" y="374040"/>
                  </a:lnTo>
                  <a:lnTo>
                    <a:pt x="172725" y="392561"/>
                  </a:lnTo>
                  <a:lnTo>
                    <a:pt x="219956" y="408299"/>
                  </a:lnTo>
                  <a:lnTo>
                    <a:pt x="271239" y="420995"/>
                  </a:lnTo>
                  <a:lnTo>
                    <a:pt x="326044" y="430387"/>
                  </a:lnTo>
                  <a:lnTo>
                    <a:pt x="383843" y="436213"/>
                  </a:lnTo>
                  <a:lnTo>
                    <a:pt x="444106" y="438213"/>
                  </a:lnTo>
                  <a:lnTo>
                    <a:pt x="504369" y="436213"/>
                  </a:lnTo>
                  <a:lnTo>
                    <a:pt x="562168" y="430387"/>
                  </a:lnTo>
                  <a:lnTo>
                    <a:pt x="616975" y="420995"/>
                  </a:lnTo>
                  <a:lnTo>
                    <a:pt x="668259" y="408299"/>
                  </a:lnTo>
                  <a:lnTo>
                    <a:pt x="715492" y="392561"/>
                  </a:lnTo>
                  <a:lnTo>
                    <a:pt x="758143" y="374040"/>
                  </a:lnTo>
                  <a:lnTo>
                    <a:pt x="795686" y="352998"/>
                  </a:lnTo>
                  <a:lnTo>
                    <a:pt x="827588" y="329697"/>
                  </a:lnTo>
                  <a:lnTo>
                    <a:pt x="872360" y="277358"/>
                  </a:lnTo>
                  <a:lnTo>
                    <a:pt x="888225" y="2191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7" name="object 37"/>
            <p:cNvSpPr/>
            <p:nvPr/>
          </p:nvSpPr>
          <p:spPr>
            <a:xfrm>
              <a:off x="1711672" y="4575544"/>
              <a:ext cx="888365" cy="438784"/>
            </a:xfrm>
            <a:custGeom>
              <a:avLst/>
              <a:gdLst/>
              <a:ahLst/>
              <a:cxnLst/>
              <a:rect l="l" t="t" r="r" b="b"/>
              <a:pathLst>
                <a:path w="888364" h="438785">
                  <a:moveTo>
                    <a:pt x="888228" y="219115"/>
                  </a:moveTo>
                  <a:lnTo>
                    <a:pt x="872364" y="160865"/>
                  </a:lnTo>
                  <a:lnTo>
                    <a:pt x="827593" y="108523"/>
                  </a:lnTo>
                  <a:lnTo>
                    <a:pt x="795691" y="85220"/>
                  </a:lnTo>
                  <a:lnTo>
                    <a:pt x="758151" y="64177"/>
                  </a:lnTo>
                  <a:lnTo>
                    <a:pt x="715500" y="45655"/>
                  </a:lnTo>
                  <a:lnTo>
                    <a:pt x="668268" y="29915"/>
                  </a:lnTo>
                  <a:lnTo>
                    <a:pt x="616985" y="17219"/>
                  </a:lnTo>
                  <a:lnTo>
                    <a:pt x="562180" y="7826"/>
                  </a:lnTo>
                  <a:lnTo>
                    <a:pt x="504381" y="2000"/>
                  </a:lnTo>
                  <a:lnTo>
                    <a:pt x="444118" y="0"/>
                  </a:lnTo>
                  <a:lnTo>
                    <a:pt x="383854" y="2000"/>
                  </a:lnTo>
                  <a:lnTo>
                    <a:pt x="326053" y="7826"/>
                  </a:lnTo>
                  <a:lnTo>
                    <a:pt x="271246" y="17219"/>
                  </a:lnTo>
                  <a:lnTo>
                    <a:pt x="219962" y="29915"/>
                  </a:lnTo>
                  <a:lnTo>
                    <a:pt x="172730" y="45655"/>
                  </a:lnTo>
                  <a:lnTo>
                    <a:pt x="130078" y="64177"/>
                  </a:lnTo>
                  <a:lnTo>
                    <a:pt x="92536" y="85220"/>
                  </a:lnTo>
                  <a:lnTo>
                    <a:pt x="60634" y="108523"/>
                  </a:lnTo>
                  <a:lnTo>
                    <a:pt x="15864" y="160865"/>
                  </a:lnTo>
                  <a:lnTo>
                    <a:pt x="0" y="219115"/>
                  </a:lnTo>
                  <a:lnTo>
                    <a:pt x="4054" y="248847"/>
                  </a:lnTo>
                  <a:lnTo>
                    <a:pt x="34900" y="304402"/>
                  </a:lnTo>
                  <a:lnTo>
                    <a:pt x="92536" y="353004"/>
                  </a:lnTo>
                  <a:lnTo>
                    <a:pt x="130078" y="374045"/>
                  </a:lnTo>
                  <a:lnTo>
                    <a:pt x="172730" y="392565"/>
                  </a:lnTo>
                  <a:lnTo>
                    <a:pt x="219962" y="408303"/>
                  </a:lnTo>
                  <a:lnTo>
                    <a:pt x="271246" y="420998"/>
                  </a:lnTo>
                  <a:lnTo>
                    <a:pt x="326053" y="430388"/>
                  </a:lnTo>
                  <a:lnTo>
                    <a:pt x="383854" y="436214"/>
                  </a:lnTo>
                  <a:lnTo>
                    <a:pt x="444118" y="438214"/>
                  </a:lnTo>
                  <a:lnTo>
                    <a:pt x="504381" y="436214"/>
                  </a:lnTo>
                  <a:lnTo>
                    <a:pt x="562180" y="430388"/>
                  </a:lnTo>
                  <a:lnTo>
                    <a:pt x="616985" y="420998"/>
                  </a:lnTo>
                  <a:lnTo>
                    <a:pt x="668268" y="408303"/>
                  </a:lnTo>
                  <a:lnTo>
                    <a:pt x="715500" y="392565"/>
                  </a:lnTo>
                  <a:lnTo>
                    <a:pt x="758151" y="374045"/>
                  </a:lnTo>
                  <a:lnTo>
                    <a:pt x="795691" y="353004"/>
                  </a:lnTo>
                  <a:lnTo>
                    <a:pt x="827593" y="329703"/>
                  </a:lnTo>
                  <a:lnTo>
                    <a:pt x="872364" y="277363"/>
                  </a:lnTo>
                  <a:lnTo>
                    <a:pt x="888228" y="219115"/>
                  </a:lnTo>
                  <a:close/>
                </a:path>
              </a:pathLst>
            </a:custGeom>
            <a:ln w="405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821061" y="4249860"/>
            <a:ext cx="552515" cy="30734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95" spc="-434" dirty="0">
                <a:latin typeface="Arial MT"/>
                <a:cs typeface="Arial MT"/>
              </a:rPr>
              <a:t>Fagaras</a:t>
            </a:r>
            <a:endParaRPr sz="1895">
              <a:latin typeface="Arial MT"/>
              <a:cs typeface="Arial MT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661729" y="4210848"/>
            <a:ext cx="861359" cy="445653"/>
            <a:chOff x="2760077" y="4553954"/>
            <a:chExt cx="931544" cy="481965"/>
          </a:xfrm>
        </p:grpSpPr>
        <p:sp>
          <p:nvSpPr>
            <p:cNvPr id="40" name="object 40"/>
            <p:cNvSpPr/>
            <p:nvPr/>
          </p:nvSpPr>
          <p:spPr>
            <a:xfrm>
              <a:off x="2781668" y="4575543"/>
              <a:ext cx="888365" cy="438784"/>
            </a:xfrm>
            <a:custGeom>
              <a:avLst/>
              <a:gdLst/>
              <a:ahLst/>
              <a:cxnLst/>
              <a:rect l="l" t="t" r="r" b="b"/>
              <a:pathLst>
                <a:path w="888364" h="438785">
                  <a:moveTo>
                    <a:pt x="888225" y="219113"/>
                  </a:moveTo>
                  <a:lnTo>
                    <a:pt x="872360" y="160866"/>
                  </a:lnTo>
                  <a:lnTo>
                    <a:pt x="827588" y="108525"/>
                  </a:lnTo>
                  <a:lnTo>
                    <a:pt x="795686" y="85222"/>
                  </a:lnTo>
                  <a:lnTo>
                    <a:pt x="758143" y="64179"/>
                  </a:lnTo>
                  <a:lnTo>
                    <a:pt x="715492" y="45657"/>
                  </a:lnTo>
                  <a:lnTo>
                    <a:pt x="668259" y="29916"/>
                  </a:lnTo>
                  <a:lnTo>
                    <a:pt x="616975" y="17220"/>
                  </a:lnTo>
                  <a:lnTo>
                    <a:pt x="562168" y="7827"/>
                  </a:lnTo>
                  <a:lnTo>
                    <a:pt x="504369" y="2000"/>
                  </a:lnTo>
                  <a:lnTo>
                    <a:pt x="444106" y="0"/>
                  </a:lnTo>
                  <a:lnTo>
                    <a:pt x="383843" y="2000"/>
                  </a:lnTo>
                  <a:lnTo>
                    <a:pt x="326044" y="7827"/>
                  </a:lnTo>
                  <a:lnTo>
                    <a:pt x="271239" y="17220"/>
                  </a:lnTo>
                  <a:lnTo>
                    <a:pt x="219956" y="29916"/>
                  </a:lnTo>
                  <a:lnTo>
                    <a:pt x="172725" y="45657"/>
                  </a:lnTo>
                  <a:lnTo>
                    <a:pt x="130074" y="64179"/>
                  </a:lnTo>
                  <a:lnTo>
                    <a:pt x="92534" y="85222"/>
                  </a:lnTo>
                  <a:lnTo>
                    <a:pt x="60633" y="108525"/>
                  </a:lnTo>
                  <a:lnTo>
                    <a:pt x="15863" y="160866"/>
                  </a:lnTo>
                  <a:lnTo>
                    <a:pt x="0" y="219113"/>
                  </a:lnTo>
                  <a:lnTo>
                    <a:pt x="4054" y="248843"/>
                  </a:lnTo>
                  <a:lnTo>
                    <a:pt x="34899" y="304396"/>
                  </a:lnTo>
                  <a:lnTo>
                    <a:pt x="92534" y="352998"/>
                  </a:lnTo>
                  <a:lnTo>
                    <a:pt x="130074" y="374040"/>
                  </a:lnTo>
                  <a:lnTo>
                    <a:pt x="172725" y="392561"/>
                  </a:lnTo>
                  <a:lnTo>
                    <a:pt x="219956" y="408299"/>
                  </a:lnTo>
                  <a:lnTo>
                    <a:pt x="271239" y="420995"/>
                  </a:lnTo>
                  <a:lnTo>
                    <a:pt x="326044" y="430387"/>
                  </a:lnTo>
                  <a:lnTo>
                    <a:pt x="383843" y="436213"/>
                  </a:lnTo>
                  <a:lnTo>
                    <a:pt x="444106" y="438213"/>
                  </a:lnTo>
                  <a:lnTo>
                    <a:pt x="504369" y="436213"/>
                  </a:lnTo>
                  <a:lnTo>
                    <a:pt x="562168" y="430387"/>
                  </a:lnTo>
                  <a:lnTo>
                    <a:pt x="616975" y="420995"/>
                  </a:lnTo>
                  <a:lnTo>
                    <a:pt x="668259" y="408299"/>
                  </a:lnTo>
                  <a:lnTo>
                    <a:pt x="715492" y="392561"/>
                  </a:lnTo>
                  <a:lnTo>
                    <a:pt x="758143" y="374040"/>
                  </a:lnTo>
                  <a:lnTo>
                    <a:pt x="795686" y="352998"/>
                  </a:lnTo>
                  <a:lnTo>
                    <a:pt x="827588" y="329697"/>
                  </a:lnTo>
                  <a:lnTo>
                    <a:pt x="872360" y="277358"/>
                  </a:lnTo>
                  <a:lnTo>
                    <a:pt x="888225" y="2191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41" name="object 41"/>
            <p:cNvSpPr/>
            <p:nvPr/>
          </p:nvSpPr>
          <p:spPr>
            <a:xfrm>
              <a:off x="2781667" y="4575544"/>
              <a:ext cx="888365" cy="438784"/>
            </a:xfrm>
            <a:custGeom>
              <a:avLst/>
              <a:gdLst/>
              <a:ahLst/>
              <a:cxnLst/>
              <a:rect l="l" t="t" r="r" b="b"/>
              <a:pathLst>
                <a:path w="888364" h="438785">
                  <a:moveTo>
                    <a:pt x="888218" y="219115"/>
                  </a:moveTo>
                  <a:lnTo>
                    <a:pt x="872354" y="160865"/>
                  </a:lnTo>
                  <a:lnTo>
                    <a:pt x="827584" y="108523"/>
                  </a:lnTo>
                  <a:lnTo>
                    <a:pt x="795682" y="85220"/>
                  </a:lnTo>
                  <a:lnTo>
                    <a:pt x="758141" y="64177"/>
                  </a:lnTo>
                  <a:lnTo>
                    <a:pt x="715490" y="45655"/>
                  </a:lnTo>
                  <a:lnTo>
                    <a:pt x="668259" y="29915"/>
                  </a:lnTo>
                  <a:lnTo>
                    <a:pt x="616976" y="17219"/>
                  </a:lnTo>
                  <a:lnTo>
                    <a:pt x="562170" y="7826"/>
                  </a:lnTo>
                  <a:lnTo>
                    <a:pt x="504372" y="2000"/>
                  </a:lnTo>
                  <a:lnTo>
                    <a:pt x="444109" y="0"/>
                  </a:lnTo>
                  <a:lnTo>
                    <a:pt x="383846" y="2000"/>
                  </a:lnTo>
                  <a:lnTo>
                    <a:pt x="326048" y="7826"/>
                  </a:lnTo>
                  <a:lnTo>
                    <a:pt x="271242" y="17219"/>
                  </a:lnTo>
                  <a:lnTo>
                    <a:pt x="219959" y="29915"/>
                  </a:lnTo>
                  <a:lnTo>
                    <a:pt x="172728" y="45655"/>
                  </a:lnTo>
                  <a:lnTo>
                    <a:pt x="130077" y="64177"/>
                  </a:lnTo>
                  <a:lnTo>
                    <a:pt x="92536" y="85220"/>
                  </a:lnTo>
                  <a:lnTo>
                    <a:pt x="60634" y="108523"/>
                  </a:lnTo>
                  <a:lnTo>
                    <a:pt x="15864" y="160865"/>
                  </a:lnTo>
                  <a:lnTo>
                    <a:pt x="0" y="219115"/>
                  </a:lnTo>
                  <a:lnTo>
                    <a:pt x="4054" y="248847"/>
                  </a:lnTo>
                  <a:lnTo>
                    <a:pt x="34900" y="304402"/>
                  </a:lnTo>
                  <a:lnTo>
                    <a:pt x="92536" y="353004"/>
                  </a:lnTo>
                  <a:lnTo>
                    <a:pt x="130077" y="374045"/>
                  </a:lnTo>
                  <a:lnTo>
                    <a:pt x="172728" y="392565"/>
                  </a:lnTo>
                  <a:lnTo>
                    <a:pt x="219959" y="408303"/>
                  </a:lnTo>
                  <a:lnTo>
                    <a:pt x="271242" y="420998"/>
                  </a:lnTo>
                  <a:lnTo>
                    <a:pt x="326048" y="430388"/>
                  </a:lnTo>
                  <a:lnTo>
                    <a:pt x="383846" y="436214"/>
                  </a:lnTo>
                  <a:lnTo>
                    <a:pt x="444109" y="438214"/>
                  </a:lnTo>
                  <a:lnTo>
                    <a:pt x="504372" y="436214"/>
                  </a:lnTo>
                  <a:lnTo>
                    <a:pt x="562170" y="430388"/>
                  </a:lnTo>
                  <a:lnTo>
                    <a:pt x="616976" y="420998"/>
                  </a:lnTo>
                  <a:lnTo>
                    <a:pt x="668259" y="408303"/>
                  </a:lnTo>
                  <a:lnTo>
                    <a:pt x="715490" y="392565"/>
                  </a:lnTo>
                  <a:lnTo>
                    <a:pt x="758141" y="374045"/>
                  </a:lnTo>
                  <a:lnTo>
                    <a:pt x="795682" y="353004"/>
                  </a:lnTo>
                  <a:lnTo>
                    <a:pt x="827584" y="329703"/>
                  </a:lnTo>
                  <a:lnTo>
                    <a:pt x="872354" y="277363"/>
                  </a:lnTo>
                  <a:lnTo>
                    <a:pt x="888218" y="219115"/>
                  </a:lnTo>
                  <a:close/>
                </a:path>
              </a:pathLst>
            </a:custGeom>
            <a:ln w="405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2834436" y="4249860"/>
            <a:ext cx="504368" cy="30734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95" spc="-459" dirty="0">
                <a:latin typeface="Arial MT"/>
                <a:cs typeface="Arial MT"/>
              </a:rPr>
              <a:t>Oradea</a:t>
            </a:r>
            <a:endParaRPr sz="1895">
              <a:latin typeface="Arial MT"/>
              <a:cs typeface="Arial MT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5297883" y="2894182"/>
            <a:ext cx="861359" cy="445065"/>
            <a:chOff x="5611029" y="3130004"/>
            <a:chExt cx="931544" cy="481330"/>
          </a:xfrm>
        </p:grpSpPr>
        <p:sp>
          <p:nvSpPr>
            <p:cNvPr id="44" name="object 44"/>
            <p:cNvSpPr/>
            <p:nvPr/>
          </p:nvSpPr>
          <p:spPr>
            <a:xfrm>
              <a:off x="5632386" y="3151352"/>
              <a:ext cx="888365" cy="438784"/>
            </a:xfrm>
            <a:custGeom>
              <a:avLst/>
              <a:gdLst/>
              <a:ahLst/>
              <a:cxnLst/>
              <a:rect l="l" t="t" r="r" b="b"/>
              <a:pathLst>
                <a:path w="888365" h="438785">
                  <a:moveTo>
                    <a:pt x="888225" y="219113"/>
                  </a:moveTo>
                  <a:lnTo>
                    <a:pt x="872361" y="160866"/>
                  </a:lnTo>
                  <a:lnTo>
                    <a:pt x="827592" y="108525"/>
                  </a:lnTo>
                  <a:lnTo>
                    <a:pt x="795690" y="85222"/>
                  </a:lnTo>
                  <a:lnTo>
                    <a:pt x="758150" y="64179"/>
                  </a:lnTo>
                  <a:lnTo>
                    <a:pt x="715499" y="45657"/>
                  </a:lnTo>
                  <a:lnTo>
                    <a:pt x="668268" y="29916"/>
                  </a:lnTo>
                  <a:lnTo>
                    <a:pt x="616986" y="17220"/>
                  </a:lnTo>
                  <a:lnTo>
                    <a:pt x="562180" y="7827"/>
                  </a:lnTo>
                  <a:lnTo>
                    <a:pt x="504382" y="2000"/>
                  </a:lnTo>
                  <a:lnTo>
                    <a:pt x="444119" y="0"/>
                  </a:lnTo>
                  <a:lnTo>
                    <a:pt x="383855" y="2000"/>
                  </a:lnTo>
                  <a:lnTo>
                    <a:pt x="326056" y="7827"/>
                  </a:lnTo>
                  <a:lnTo>
                    <a:pt x="271249" y="17220"/>
                  </a:lnTo>
                  <a:lnTo>
                    <a:pt x="219965" y="29916"/>
                  </a:lnTo>
                  <a:lnTo>
                    <a:pt x="172733" y="45657"/>
                  </a:lnTo>
                  <a:lnTo>
                    <a:pt x="130081" y="64179"/>
                  </a:lnTo>
                  <a:lnTo>
                    <a:pt x="92539" y="85222"/>
                  </a:lnTo>
                  <a:lnTo>
                    <a:pt x="60636" y="108525"/>
                  </a:lnTo>
                  <a:lnTo>
                    <a:pt x="15864" y="160866"/>
                  </a:lnTo>
                  <a:lnTo>
                    <a:pt x="0" y="219113"/>
                  </a:lnTo>
                  <a:lnTo>
                    <a:pt x="4054" y="248843"/>
                  </a:lnTo>
                  <a:lnTo>
                    <a:pt x="34901" y="304396"/>
                  </a:lnTo>
                  <a:lnTo>
                    <a:pt x="92539" y="352998"/>
                  </a:lnTo>
                  <a:lnTo>
                    <a:pt x="130081" y="374040"/>
                  </a:lnTo>
                  <a:lnTo>
                    <a:pt x="172733" y="392561"/>
                  </a:lnTo>
                  <a:lnTo>
                    <a:pt x="219965" y="408299"/>
                  </a:lnTo>
                  <a:lnTo>
                    <a:pt x="271249" y="420995"/>
                  </a:lnTo>
                  <a:lnTo>
                    <a:pt x="326056" y="430387"/>
                  </a:lnTo>
                  <a:lnTo>
                    <a:pt x="383855" y="436213"/>
                  </a:lnTo>
                  <a:lnTo>
                    <a:pt x="444119" y="438213"/>
                  </a:lnTo>
                  <a:lnTo>
                    <a:pt x="504382" y="436213"/>
                  </a:lnTo>
                  <a:lnTo>
                    <a:pt x="562180" y="430387"/>
                  </a:lnTo>
                  <a:lnTo>
                    <a:pt x="616986" y="420995"/>
                  </a:lnTo>
                  <a:lnTo>
                    <a:pt x="668268" y="408299"/>
                  </a:lnTo>
                  <a:lnTo>
                    <a:pt x="715499" y="392561"/>
                  </a:lnTo>
                  <a:lnTo>
                    <a:pt x="758150" y="374040"/>
                  </a:lnTo>
                  <a:lnTo>
                    <a:pt x="795690" y="352998"/>
                  </a:lnTo>
                  <a:lnTo>
                    <a:pt x="827592" y="329697"/>
                  </a:lnTo>
                  <a:lnTo>
                    <a:pt x="872361" y="277358"/>
                  </a:lnTo>
                  <a:lnTo>
                    <a:pt x="888225" y="2191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45" name="object 45"/>
            <p:cNvSpPr/>
            <p:nvPr/>
          </p:nvSpPr>
          <p:spPr>
            <a:xfrm>
              <a:off x="5632391" y="3151366"/>
              <a:ext cx="888365" cy="438784"/>
            </a:xfrm>
            <a:custGeom>
              <a:avLst/>
              <a:gdLst/>
              <a:ahLst/>
              <a:cxnLst/>
              <a:rect l="l" t="t" r="r" b="b"/>
              <a:pathLst>
                <a:path w="888365" h="438785">
                  <a:moveTo>
                    <a:pt x="888228" y="219099"/>
                  </a:moveTo>
                  <a:lnTo>
                    <a:pt x="872363" y="160850"/>
                  </a:lnTo>
                  <a:lnTo>
                    <a:pt x="827591" y="108511"/>
                  </a:lnTo>
                  <a:lnTo>
                    <a:pt x="795688" y="85210"/>
                  </a:lnTo>
                  <a:lnTo>
                    <a:pt x="758146" y="64169"/>
                  </a:lnTo>
                  <a:lnTo>
                    <a:pt x="715494" y="45649"/>
                  </a:lnTo>
                  <a:lnTo>
                    <a:pt x="668261" y="29911"/>
                  </a:lnTo>
                  <a:lnTo>
                    <a:pt x="616977" y="17216"/>
                  </a:lnTo>
                  <a:lnTo>
                    <a:pt x="562171" y="7825"/>
                  </a:lnTo>
                  <a:lnTo>
                    <a:pt x="504372" y="1999"/>
                  </a:lnTo>
                  <a:lnTo>
                    <a:pt x="444109" y="0"/>
                  </a:lnTo>
                  <a:lnTo>
                    <a:pt x="383846" y="1999"/>
                  </a:lnTo>
                  <a:lnTo>
                    <a:pt x="326048" y="7825"/>
                  </a:lnTo>
                  <a:lnTo>
                    <a:pt x="271242" y="17216"/>
                  </a:lnTo>
                  <a:lnTo>
                    <a:pt x="219959" y="29911"/>
                  </a:lnTo>
                  <a:lnTo>
                    <a:pt x="172728" y="45649"/>
                  </a:lnTo>
                  <a:lnTo>
                    <a:pt x="130077" y="64169"/>
                  </a:lnTo>
                  <a:lnTo>
                    <a:pt x="92536" y="85210"/>
                  </a:lnTo>
                  <a:lnTo>
                    <a:pt x="60634" y="108511"/>
                  </a:lnTo>
                  <a:lnTo>
                    <a:pt x="15864" y="160850"/>
                  </a:lnTo>
                  <a:lnTo>
                    <a:pt x="0" y="219099"/>
                  </a:lnTo>
                  <a:lnTo>
                    <a:pt x="4054" y="248832"/>
                  </a:lnTo>
                  <a:lnTo>
                    <a:pt x="34900" y="304389"/>
                  </a:lnTo>
                  <a:lnTo>
                    <a:pt x="92536" y="352994"/>
                  </a:lnTo>
                  <a:lnTo>
                    <a:pt x="130077" y="374037"/>
                  </a:lnTo>
                  <a:lnTo>
                    <a:pt x="172728" y="392559"/>
                  </a:lnTo>
                  <a:lnTo>
                    <a:pt x="219959" y="408299"/>
                  </a:lnTo>
                  <a:lnTo>
                    <a:pt x="271242" y="420995"/>
                  </a:lnTo>
                  <a:lnTo>
                    <a:pt x="326048" y="430387"/>
                  </a:lnTo>
                  <a:lnTo>
                    <a:pt x="383846" y="436214"/>
                  </a:lnTo>
                  <a:lnTo>
                    <a:pt x="444109" y="438214"/>
                  </a:lnTo>
                  <a:lnTo>
                    <a:pt x="504372" y="436214"/>
                  </a:lnTo>
                  <a:lnTo>
                    <a:pt x="562171" y="430387"/>
                  </a:lnTo>
                  <a:lnTo>
                    <a:pt x="616977" y="420995"/>
                  </a:lnTo>
                  <a:lnTo>
                    <a:pt x="668261" y="408299"/>
                  </a:lnTo>
                  <a:lnTo>
                    <a:pt x="715494" y="392559"/>
                  </a:lnTo>
                  <a:lnTo>
                    <a:pt x="758146" y="374037"/>
                  </a:lnTo>
                  <a:lnTo>
                    <a:pt x="795688" y="352994"/>
                  </a:lnTo>
                  <a:lnTo>
                    <a:pt x="827591" y="329691"/>
                  </a:lnTo>
                  <a:lnTo>
                    <a:pt x="872363" y="277349"/>
                  </a:lnTo>
                  <a:lnTo>
                    <a:pt x="888228" y="219099"/>
                  </a:lnTo>
                  <a:close/>
                </a:path>
              </a:pathLst>
            </a:custGeom>
            <a:ln w="405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5404342" y="2932947"/>
            <a:ext cx="656442" cy="30734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95" spc="-405" dirty="0">
                <a:latin typeface="Arial MT"/>
                <a:cs typeface="Arial MT"/>
              </a:rPr>
              <a:t>Timisoara</a:t>
            </a:r>
            <a:endParaRPr sz="1895">
              <a:latin typeface="Arial MT"/>
              <a:cs typeface="Arial MT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596284" y="6577499"/>
            <a:ext cx="2389731" cy="144780"/>
          </a:xfrm>
          <a:prstGeom prst="rect">
            <a:avLst/>
          </a:prstGeom>
        </p:spPr>
        <p:txBody>
          <a:bodyPr vert="horz" wrap="square" lIns="0" tIns="234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830" dirty="0">
                <a:latin typeface="Arial MT"/>
                <a:cs typeface="Arial MT"/>
              </a:rPr>
              <a:t>B. </a:t>
            </a:r>
            <a:r>
              <a:rPr sz="830" spc="10" dirty="0">
                <a:latin typeface="Arial MT"/>
                <a:cs typeface="Arial MT"/>
              </a:rPr>
              <a:t>Beckert:</a:t>
            </a:r>
            <a:r>
              <a:rPr sz="830" spc="65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Einführung </a:t>
            </a:r>
            <a:r>
              <a:rPr sz="830" spc="5" dirty="0">
                <a:latin typeface="Arial MT"/>
                <a:cs typeface="Arial MT"/>
              </a:rPr>
              <a:t>in</a:t>
            </a:r>
            <a:r>
              <a:rPr sz="830" spc="-10" dirty="0">
                <a:latin typeface="Arial MT"/>
                <a:cs typeface="Arial MT"/>
              </a:rPr>
              <a:t> </a:t>
            </a:r>
            <a:r>
              <a:rPr sz="830" spc="5" dirty="0">
                <a:latin typeface="Arial MT"/>
                <a:cs typeface="Arial MT"/>
              </a:rPr>
              <a:t>die</a:t>
            </a:r>
            <a:r>
              <a:rPr sz="830" spc="10" dirty="0">
                <a:latin typeface="Arial MT"/>
                <a:cs typeface="Arial MT"/>
              </a:rPr>
              <a:t> KI</a:t>
            </a:r>
            <a:r>
              <a:rPr sz="830" spc="5" dirty="0">
                <a:latin typeface="Arial MT"/>
                <a:cs typeface="Arial MT"/>
              </a:rPr>
              <a:t> / </a:t>
            </a:r>
            <a:r>
              <a:rPr sz="830" spc="10" dirty="0">
                <a:latin typeface="Arial MT"/>
                <a:cs typeface="Arial MT"/>
              </a:rPr>
              <a:t>KI</a:t>
            </a:r>
            <a:r>
              <a:rPr sz="830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für</a:t>
            </a:r>
            <a:r>
              <a:rPr sz="830" spc="-5" dirty="0">
                <a:latin typeface="Arial MT"/>
                <a:cs typeface="Arial MT"/>
              </a:rPr>
              <a:t> </a:t>
            </a:r>
            <a:r>
              <a:rPr sz="830" spc="15" dirty="0">
                <a:latin typeface="Arial MT"/>
                <a:cs typeface="Arial MT"/>
              </a:rPr>
              <a:t>IM</a:t>
            </a:r>
            <a:r>
              <a:rPr sz="830" spc="5" dirty="0">
                <a:latin typeface="Arial MT"/>
                <a:cs typeface="Arial MT"/>
              </a:rPr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925" b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p.16</a:t>
            </a:r>
            <a:endParaRPr sz="925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3560" y="-147320"/>
            <a:ext cx="7572375" cy="1365250"/>
          </a:xfrm>
          <a:prstGeom prst="rect">
            <a:avLst/>
          </a:prstGeom>
        </p:spPr>
        <p:txBody>
          <a:bodyPr vert="horz" wrap="square" lIns="0" tIns="1174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Implementation:</a:t>
            </a:r>
            <a:r>
              <a:rPr spc="195" dirty="0"/>
              <a:t> </a:t>
            </a:r>
            <a:r>
              <a:rPr dirty="0"/>
              <a:t>States</a:t>
            </a:r>
            <a:r>
              <a:rPr spc="-30" dirty="0"/>
              <a:t> </a:t>
            </a:r>
            <a:r>
              <a:rPr dirty="0"/>
              <a:t>vs.</a:t>
            </a:r>
            <a:r>
              <a:rPr spc="-25" dirty="0"/>
              <a:t> </a:t>
            </a:r>
            <a:r>
              <a:rPr spc="5" dirty="0"/>
              <a:t>nodes</a:t>
            </a:r>
            <a:endParaRPr spc="5" dirty="0"/>
          </a:p>
        </p:txBody>
      </p:sp>
      <p:sp>
        <p:nvSpPr>
          <p:cNvPr id="3" name="object 3"/>
          <p:cNvSpPr txBox="1"/>
          <p:nvPr/>
        </p:nvSpPr>
        <p:spPr>
          <a:xfrm>
            <a:off x="574865" y="1195497"/>
            <a:ext cx="5882731" cy="32346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State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1710" b="1" spc="5" dirty="0">
                <a:latin typeface="Arial" panose="020B0604020202020204"/>
                <a:cs typeface="Arial" panose="020B0604020202020204"/>
              </a:rPr>
              <a:t>A</a:t>
            </a:r>
            <a:r>
              <a:rPr sz="1710" b="1" spc="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(representation</a:t>
            </a:r>
            <a:r>
              <a:rPr sz="1710" b="1" spc="-5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of)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a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physical</a:t>
            </a:r>
            <a:r>
              <a:rPr sz="1710" b="1" spc="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configuration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endParaRPr sz="194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745"/>
              </a:spcBef>
            </a:pPr>
            <a:r>
              <a:rPr sz="1710" b="1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Node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 marR="794385">
              <a:lnSpc>
                <a:spcPct val="120000"/>
              </a:lnSpc>
              <a:spcBef>
                <a:spcPts val="1240"/>
              </a:spcBef>
            </a:pPr>
            <a:r>
              <a:rPr sz="1710" b="1" spc="5" dirty="0">
                <a:latin typeface="Arial" panose="020B0604020202020204"/>
                <a:cs typeface="Arial" panose="020B0604020202020204"/>
              </a:rPr>
              <a:t>A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data</a:t>
            </a:r>
            <a:r>
              <a:rPr sz="171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structure</a:t>
            </a:r>
            <a:r>
              <a:rPr sz="1710" b="1" spc="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constituting</a:t>
            </a:r>
            <a:r>
              <a:rPr sz="1710" b="1" spc="3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part</a:t>
            </a:r>
            <a:r>
              <a:rPr sz="1710" b="1" dirty="0">
                <a:latin typeface="Arial" panose="020B0604020202020204"/>
                <a:cs typeface="Arial" panose="020B0604020202020204"/>
              </a:rPr>
              <a:t> of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a 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search</a:t>
            </a:r>
            <a:r>
              <a:rPr sz="1710" b="1" spc="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tree </a:t>
            </a:r>
            <a:r>
              <a:rPr sz="1710" b="1" spc="-50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(includes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i="1" dirty="0">
                <a:latin typeface="Arial" panose="020B0604020202020204"/>
                <a:cs typeface="Arial" panose="020B0604020202020204"/>
              </a:rPr>
              <a:t>parent</a:t>
            </a:r>
            <a:r>
              <a:rPr sz="1710" b="1" dirty="0">
                <a:latin typeface="Arial" panose="020B0604020202020204"/>
                <a:cs typeface="Arial" panose="020B0604020202020204"/>
              </a:rPr>
              <a:t>,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i="1" spc="-5" dirty="0">
                <a:latin typeface="Arial" panose="020B0604020202020204"/>
                <a:cs typeface="Arial" panose="020B0604020202020204"/>
              </a:rPr>
              <a:t>children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,</a:t>
            </a:r>
            <a:r>
              <a:rPr sz="1710" b="1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i="1" dirty="0">
                <a:latin typeface="Arial" panose="020B0604020202020204"/>
                <a:cs typeface="Arial" panose="020B0604020202020204"/>
              </a:rPr>
              <a:t>depth</a:t>
            </a:r>
            <a:r>
              <a:rPr sz="1710" b="1" dirty="0">
                <a:latin typeface="Arial" panose="020B0604020202020204"/>
                <a:cs typeface="Arial" panose="020B0604020202020204"/>
              </a:rPr>
              <a:t>,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i="1" spc="5" dirty="0">
                <a:latin typeface="Arial" panose="020B0604020202020204"/>
                <a:cs typeface="Arial" panose="020B0604020202020204"/>
              </a:rPr>
              <a:t>path</a:t>
            </a:r>
            <a:r>
              <a:rPr sz="1710" b="1" i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i="1" dirty="0">
                <a:latin typeface="Arial" panose="020B0604020202020204"/>
                <a:cs typeface="Arial" panose="020B0604020202020204"/>
              </a:rPr>
              <a:t>cost</a:t>
            </a:r>
            <a:r>
              <a:rPr sz="1710" b="1" dirty="0">
                <a:latin typeface="Arial" panose="020B0604020202020204"/>
                <a:cs typeface="Arial" panose="020B0604020202020204"/>
              </a:rPr>
              <a:t>,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etc.)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65">
              <a:latin typeface="Arial" panose="020B0604020202020204"/>
              <a:cs typeface="Arial" panose="020B0604020202020204"/>
            </a:endParaRPr>
          </a:p>
          <a:p>
            <a:pPr marR="5080" algn="r">
              <a:lnSpc>
                <a:spcPct val="100000"/>
              </a:lnSpc>
            </a:pPr>
            <a:r>
              <a:rPr sz="1570" dirty="0">
                <a:latin typeface="Arial MT"/>
                <a:cs typeface="Arial MT"/>
              </a:rPr>
              <a:t>parent</a:t>
            </a:r>
            <a:endParaRPr sz="157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17087" y="4594801"/>
            <a:ext cx="1475527" cy="1475527"/>
          </a:xfrm>
          <a:custGeom>
            <a:avLst/>
            <a:gdLst/>
            <a:ahLst/>
            <a:cxnLst/>
            <a:rect l="l" t="t" r="r" b="b"/>
            <a:pathLst>
              <a:path w="1595754" h="1595754">
                <a:moveTo>
                  <a:pt x="1595678" y="1595678"/>
                </a:moveTo>
                <a:lnTo>
                  <a:pt x="1595678" y="0"/>
                </a:lnTo>
                <a:lnTo>
                  <a:pt x="0" y="0"/>
                </a:lnTo>
                <a:lnTo>
                  <a:pt x="0" y="1595678"/>
                </a:lnTo>
                <a:lnTo>
                  <a:pt x="1595678" y="1595678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 sz="2220"/>
          </a:p>
        </p:txBody>
      </p:sp>
      <p:sp>
        <p:nvSpPr>
          <p:cNvPr id="5" name="object 5"/>
          <p:cNvSpPr txBox="1"/>
          <p:nvPr/>
        </p:nvSpPr>
        <p:spPr>
          <a:xfrm>
            <a:off x="3403250" y="5191798"/>
            <a:ext cx="100404" cy="216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0"/>
              </a:lnSpc>
            </a:pPr>
            <a:r>
              <a:rPr sz="1385" b="1" spc="20" dirty="0">
                <a:latin typeface="Arial" panose="020B0604020202020204"/>
                <a:cs typeface="Arial" panose="020B0604020202020204"/>
              </a:rPr>
              <a:t>1</a:t>
            </a:r>
            <a:endParaRPr sz="1385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75972" y="5703912"/>
            <a:ext cx="100404" cy="216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0"/>
              </a:lnSpc>
            </a:pPr>
            <a:r>
              <a:rPr sz="1385" b="1" spc="20" dirty="0">
                <a:latin typeface="Arial" panose="020B0604020202020204"/>
                <a:cs typeface="Arial" panose="020B0604020202020204"/>
              </a:rPr>
              <a:t>2</a:t>
            </a:r>
            <a:endParaRPr sz="1385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99670" y="5703912"/>
            <a:ext cx="100404" cy="216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0"/>
              </a:lnSpc>
            </a:pPr>
            <a:r>
              <a:rPr sz="1385" b="1" spc="20" dirty="0">
                <a:latin typeface="Arial" panose="020B0604020202020204"/>
                <a:cs typeface="Arial" panose="020B0604020202020204"/>
              </a:rPr>
              <a:t>3</a:t>
            </a:r>
            <a:endParaRPr sz="1385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03250" y="4704752"/>
            <a:ext cx="100404" cy="216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0"/>
              </a:lnSpc>
            </a:pPr>
            <a:r>
              <a:rPr sz="1385" b="1" spc="20" dirty="0">
                <a:latin typeface="Arial" panose="020B0604020202020204"/>
                <a:cs typeface="Arial" panose="020B0604020202020204"/>
              </a:rPr>
              <a:t>4</a:t>
            </a:r>
            <a:endParaRPr sz="1385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16206" y="4704752"/>
            <a:ext cx="100404" cy="216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0"/>
              </a:lnSpc>
            </a:pPr>
            <a:r>
              <a:rPr sz="1385" b="1" spc="20" dirty="0">
                <a:latin typeface="Arial" panose="020B0604020202020204"/>
                <a:cs typeface="Arial" panose="020B0604020202020204"/>
              </a:rPr>
              <a:t>5</a:t>
            </a:r>
            <a:endParaRPr sz="1385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16206" y="5191798"/>
            <a:ext cx="100404" cy="216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0"/>
              </a:lnSpc>
            </a:pPr>
            <a:r>
              <a:rPr sz="1385" b="1" spc="20" dirty="0">
                <a:latin typeface="Arial" panose="020B0604020202020204"/>
                <a:cs typeface="Arial" panose="020B0604020202020204"/>
              </a:rPr>
              <a:t>6</a:t>
            </a:r>
            <a:endParaRPr sz="1385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12624" y="5703912"/>
            <a:ext cx="100404" cy="216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0"/>
              </a:lnSpc>
            </a:pPr>
            <a:r>
              <a:rPr sz="1385" b="1" spc="20" dirty="0">
                <a:latin typeface="Arial" panose="020B0604020202020204"/>
                <a:cs typeface="Arial" panose="020B0604020202020204"/>
              </a:rPr>
              <a:t>7</a:t>
            </a:r>
            <a:endParaRPr sz="1385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79553" y="5191798"/>
            <a:ext cx="100404" cy="216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0"/>
              </a:lnSpc>
            </a:pPr>
            <a:r>
              <a:rPr sz="1385" b="1" spc="20" dirty="0">
                <a:latin typeface="Arial" panose="020B0604020202020204"/>
                <a:cs typeface="Arial" panose="020B0604020202020204"/>
              </a:rPr>
              <a:t>8</a:t>
            </a:r>
            <a:endParaRPr sz="1385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2709925" y="4587638"/>
          <a:ext cx="1496695" cy="14897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4030"/>
                <a:gridCol w="508635"/>
                <a:gridCol w="494030"/>
              </a:tblGrid>
              <a:tr h="487680">
                <a:tc>
                  <a:txBody>
                    <a:bodyPr/>
                    <a:lstStyle/>
                    <a:p>
                      <a:pPr marL="14605" algn="ctr">
                        <a:lnSpc>
                          <a:spcPct val="100000"/>
                        </a:lnSpc>
                        <a:spcBef>
                          <a:spcPts val="920"/>
                        </a:spcBef>
                      </a:pPr>
                      <a:r>
                        <a:rPr sz="1385" b="1" dirty="0">
                          <a:latin typeface="Arial" panose="020B0604020202020204"/>
                          <a:cs typeface="Arial" panose="020B0604020202020204"/>
                        </a:rPr>
                        <a:t>5</a:t>
                      </a:r>
                      <a:endParaRPr sz="1385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0803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4155">
                        <a:lnSpc>
                          <a:spcPct val="100000"/>
                        </a:lnSpc>
                        <a:spcBef>
                          <a:spcPts val="920"/>
                        </a:spcBef>
                      </a:pPr>
                      <a:r>
                        <a:rPr sz="1385" b="1" dirty="0"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endParaRPr sz="1385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0803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7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</a:tr>
              <a:tr h="499110">
                <a:tc>
                  <a:txBody>
                    <a:bodyPr/>
                    <a:lstStyle/>
                    <a:p>
                      <a:pPr marL="146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385" b="1" dirty="0">
                          <a:latin typeface="Arial" panose="020B0604020202020204"/>
                          <a:cs typeface="Arial" panose="020B0604020202020204"/>
                        </a:rPr>
                        <a:t>6</a:t>
                      </a:r>
                      <a:endParaRPr sz="1385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186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0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385" b="1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385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186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385" b="1" dirty="0">
                          <a:latin typeface="Arial" panose="020B0604020202020204"/>
                          <a:cs typeface="Arial" panose="020B0604020202020204"/>
                        </a:rPr>
                        <a:t>8</a:t>
                      </a:r>
                      <a:endParaRPr sz="1385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186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029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0"/>
                        </a:spcBef>
                      </a:pPr>
                      <a:r>
                        <a:rPr sz="1385" b="1" dirty="0">
                          <a:latin typeface="Arial" panose="020B0604020202020204"/>
                          <a:cs typeface="Arial" panose="020B0604020202020204"/>
                        </a:rPr>
                        <a:t>7</a:t>
                      </a:r>
                      <a:endParaRPr sz="1385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2212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4155">
                        <a:lnSpc>
                          <a:spcPct val="100000"/>
                        </a:lnSpc>
                        <a:spcBef>
                          <a:spcPts val="1040"/>
                        </a:spcBef>
                      </a:pPr>
                      <a:r>
                        <a:rPr sz="1385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385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2212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0"/>
                        </a:spcBef>
                      </a:pPr>
                      <a:r>
                        <a:rPr sz="1385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385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2212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14" name="object 14"/>
          <p:cNvGrpSpPr/>
          <p:nvPr/>
        </p:nvGrpSpPr>
        <p:grpSpPr>
          <a:xfrm>
            <a:off x="2770565" y="4648291"/>
            <a:ext cx="1361618" cy="1358095"/>
            <a:chOff x="2877781" y="5027041"/>
            <a:chExt cx="1472565" cy="1468755"/>
          </a:xfrm>
        </p:grpSpPr>
        <p:sp>
          <p:nvSpPr>
            <p:cNvPr id="15" name="object 15"/>
            <p:cNvSpPr/>
            <p:nvPr/>
          </p:nvSpPr>
          <p:spPr>
            <a:xfrm>
              <a:off x="2881909" y="6103988"/>
              <a:ext cx="391795" cy="387350"/>
            </a:xfrm>
            <a:custGeom>
              <a:avLst/>
              <a:gdLst/>
              <a:ahLst/>
              <a:cxnLst/>
              <a:rect l="l" t="t" r="r" b="b"/>
              <a:pathLst>
                <a:path w="391795" h="387350">
                  <a:moveTo>
                    <a:pt x="391175" y="387301"/>
                  </a:moveTo>
                  <a:lnTo>
                    <a:pt x="391175" y="0"/>
                  </a:lnTo>
                  <a:lnTo>
                    <a:pt x="0" y="0"/>
                  </a:lnTo>
                  <a:lnTo>
                    <a:pt x="0" y="387301"/>
                  </a:lnTo>
                  <a:lnTo>
                    <a:pt x="391175" y="3873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16" name="object 16"/>
            <p:cNvSpPr/>
            <p:nvPr/>
          </p:nvSpPr>
          <p:spPr>
            <a:xfrm>
              <a:off x="2881909" y="6103988"/>
              <a:ext cx="391795" cy="387350"/>
            </a:xfrm>
            <a:custGeom>
              <a:avLst/>
              <a:gdLst/>
              <a:ahLst/>
              <a:cxnLst/>
              <a:rect l="l" t="t" r="r" b="b"/>
              <a:pathLst>
                <a:path w="391795" h="387350">
                  <a:moveTo>
                    <a:pt x="0" y="0"/>
                  </a:moveTo>
                  <a:lnTo>
                    <a:pt x="0" y="387301"/>
                  </a:lnTo>
                  <a:lnTo>
                    <a:pt x="391175" y="387301"/>
                  </a:lnTo>
                  <a:lnTo>
                    <a:pt x="391175" y="0"/>
                  </a:lnTo>
                  <a:lnTo>
                    <a:pt x="0" y="0"/>
                  </a:lnTo>
                  <a:close/>
                </a:path>
              </a:pathLst>
            </a:custGeom>
            <a:ln w="77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950868" y="6103988"/>
              <a:ext cx="391795" cy="387350"/>
            </a:xfrm>
            <a:custGeom>
              <a:avLst/>
              <a:gdLst/>
              <a:ahLst/>
              <a:cxnLst/>
              <a:rect l="l" t="t" r="r" b="b"/>
              <a:pathLst>
                <a:path w="391795" h="387350">
                  <a:moveTo>
                    <a:pt x="391175" y="387301"/>
                  </a:moveTo>
                  <a:lnTo>
                    <a:pt x="391175" y="0"/>
                  </a:lnTo>
                  <a:lnTo>
                    <a:pt x="0" y="0"/>
                  </a:lnTo>
                  <a:lnTo>
                    <a:pt x="0" y="387301"/>
                  </a:lnTo>
                  <a:lnTo>
                    <a:pt x="391175" y="3873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950868" y="6103988"/>
              <a:ext cx="391795" cy="387350"/>
            </a:xfrm>
            <a:custGeom>
              <a:avLst/>
              <a:gdLst/>
              <a:ahLst/>
              <a:cxnLst/>
              <a:rect l="l" t="t" r="r" b="b"/>
              <a:pathLst>
                <a:path w="391795" h="387350">
                  <a:moveTo>
                    <a:pt x="0" y="0"/>
                  </a:moveTo>
                  <a:lnTo>
                    <a:pt x="0" y="387301"/>
                  </a:lnTo>
                  <a:lnTo>
                    <a:pt x="391175" y="387301"/>
                  </a:lnTo>
                  <a:lnTo>
                    <a:pt x="391175" y="0"/>
                  </a:lnTo>
                  <a:lnTo>
                    <a:pt x="0" y="0"/>
                  </a:lnTo>
                  <a:close/>
                </a:path>
              </a:pathLst>
            </a:custGeom>
            <a:ln w="77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19" name="object 19"/>
            <p:cNvSpPr/>
            <p:nvPr/>
          </p:nvSpPr>
          <p:spPr>
            <a:xfrm>
              <a:off x="3424135" y="6103988"/>
              <a:ext cx="391795" cy="387350"/>
            </a:xfrm>
            <a:custGeom>
              <a:avLst/>
              <a:gdLst/>
              <a:ahLst/>
              <a:cxnLst/>
              <a:rect l="l" t="t" r="r" b="b"/>
              <a:pathLst>
                <a:path w="391795" h="387350">
                  <a:moveTo>
                    <a:pt x="391175" y="387301"/>
                  </a:moveTo>
                  <a:lnTo>
                    <a:pt x="391175" y="0"/>
                  </a:lnTo>
                  <a:lnTo>
                    <a:pt x="0" y="0"/>
                  </a:lnTo>
                  <a:lnTo>
                    <a:pt x="0" y="387301"/>
                  </a:lnTo>
                  <a:lnTo>
                    <a:pt x="391175" y="3873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0" name="object 20"/>
            <p:cNvSpPr/>
            <p:nvPr/>
          </p:nvSpPr>
          <p:spPr>
            <a:xfrm>
              <a:off x="3424135" y="6103988"/>
              <a:ext cx="391795" cy="387350"/>
            </a:xfrm>
            <a:custGeom>
              <a:avLst/>
              <a:gdLst/>
              <a:ahLst/>
              <a:cxnLst/>
              <a:rect l="l" t="t" r="r" b="b"/>
              <a:pathLst>
                <a:path w="391795" h="387350">
                  <a:moveTo>
                    <a:pt x="0" y="0"/>
                  </a:moveTo>
                  <a:lnTo>
                    <a:pt x="0" y="387301"/>
                  </a:lnTo>
                  <a:lnTo>
                    <a:pt x="391175" y="387301"/>
                  </a:lnTo>
                  <a:lnTo>
                    <a:pt x="391175" y="0"/>
                  </a:lnTo>
                  <a:lnTo>
                    <a:pt x="0" y="0"/>
                  </a:lnTo>
                  <a:close/>
                </a:path>
              </a:pathLst>
            </a:custGeom>
            <a:ln w="77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954741" y="5565635"/>
              <a:ext cx="391795" cy="387350"/>
            </a:xfrm>
            <a:custGeom>
              <a:avLst/>
              <a:gdLst/>
              <a:ahLst/>
              <a:cxnLst/>
              <a:rect l="l" t="t" r="r" b="b"/>
              <a:pathLst>
                <a:path w="391795" h="387350">
                  <a:moveTo>
                    <a:pt x="391175" y="387301"/>
                  </a:moveTo>
                  <a:lnTo>
                    <a:pt x="391175" y="0"/>
                  </a:lnTo>
                  <a:lnTo>
                    <a:pt x="0" y="0"/>
                  </a:lnTo>
                  <a:lnTo>
                    <a:pt x="0" y="387301"/>
                  </a:lnTo>
                  <a:lnTo>
                    <a:pt x="391175" y="3873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2" name="object 22"/>
            <p:cNvSpPr/>
            <p:nvPr/>
          </p:nvSpPr>
          <p:spPr>
            <a:xfrm>
              <a:off x="3954741" y="5565635"/>
              <a:ext cx="391795" cy="387350"/>
            </a:xfrm>
            <a:custGeom>
              <a:avLst/>
              <a:gdLst/>
              <a:ahLst/>
              <a:cxnLst/>
              <a:rect l="l" t="t" r="r" b="b"/>
              <a:pathLst>
                <a:path w="391795" h="387350">
                  <a:moveTo>
                    <a:pt x="0" y="0"/>
                  </a:moveTo>
                  <a:lnTo>
                    <a:pt x="0" y="387301"/>
                  </a:lnTo>
                  <a:lnTo>
                    <a:pt x="391175" y="387301"/>
                  </a:lnTo>
                  <a:lnTo>
                    <a:pt x="391175" y="0"/>
                  </a:lnTo>
                  <a:lnTo>
                    <a:pt x="0" y="0"/>
                  </a:lnTo>
                  <a:close/>
                </a:path>
              </a:pathLst>
            </a:custGeom>
            <a:ln w="77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3" name="object 23"/>
            <p:cNvSpPr/>
            <p:nvPr/>
          </p:nvSpPr>
          <p:spPr>
            <a:xfrm>
              <a:off x="3420262" y="5565635"/>
              <a:ext cx="391795" cy="387350"/>
            </a:xfrm>
            <a:custGeom>
              <a:avLst/>
              <a:gdLst/>
              <a:ahLst/>
              <a:cxnLst/>
              <a:rect l="l" t="t" r="r" b="b"/>
              <a:pathLst>
                <a:path w="391795" h="387350">
                  <a:moveTo>
                    <a:pt x="391175" y="387301"/>
                  </a:moveTo>
                  <a:lnTo>
                    <a:pt x="391175" y="0"/>
                  </a:lnTo>
                  <a:lnTo>
                    <a:pt x="0" y="0"/>
                  </a:lnTo>
                  <a:lnTo>
                    <a:pt x="0" y="387301"/>
                  </a:lnTo>
                  <a:lnTo>
                    <a:pt x="391175" y="3873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4" name="object 24"/>
            <p:cNvSpPr/>
            <p:nvPr/>
          </p:nvSpPr>
          <p:spPr>
            <a:xfrm>
              <a:off x="3420262" y="5565635"/>
              <a:ext cx="391795" cy="387350"/>
            </a:xfrm>
            <a:custGeom>
              <a:avLst/>
              <a:gdLst/>
              <a:ahLst/>
              <a:cxnLst/>
              <a:rect l="l" t="t" r="r" b="b"/>
              <a:pathLst>
                <a:path w="391795" h="387350">
                  <a:moveTo>
                    <a:pt x="0" y="0"/>
                  </a:moveTo>
                  <a:lnTo>
                    <a:pt x="0" y="387301"/>
                  </a:lnTo>
                  <a:lnTo>
                    <a:pt x="391175" y="387301"/>
                  </a:lnTo>
                  <a:lnTo>
                    <a:pt x="391175" y="0"/>
                  </a:lnTo>
                  <a:lnTo>
                    <a:pt x="0" y="0"/>
                  </a:lnTo>
                  <a:close/>
                </a:path>
              </a:pathLst>
            </a:custGeom>
            <a:ln w="77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5" name="object 25"/>
            <p:cNvSpPr/>
            <p:nvPr/>
          </p:nvSpPr>
          <p:spPr>
            <a:xfrm>
              <a:off x="2889656" y="5565635"/>
              <a:ext cx="391795" cy="387350"/>
            </a:xfrm>
            <a:custGeom>
              <a:avLst/>
              <a:gdLst/>
              <a:ahLst/>
              <a:cxnLst/>
              <a:rect l="l" t="t" r="r" b="b"/>
              <a:pathLst>
                <a:path w="391795" h="387350">
                  <a:moveTo>
                    <a:pt x="391175" y="387301"/>
                  </a:moveTo>
                  <a:lnTo>
                    <a:pt x="391175" y="0"/>
                  </a:lnTo>
                  <a:lnTo>
                    <a:pt x="0" y="0"/>
                  </a:lnTo>
                  <a:lnTo>
                    <a:pt x="0" y="387301"/>
                  </a:lnTo>
                  <a:lnTo>
                    <a:pt x="391175" y="3873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6" name="object 26"/>
            <p:cNvSpPr/>
            <p:nvPr/>
          </p:nvSpPr>
          <p:spPr>
            <a:xfrm>
              <a:off x="2889656" y="5565635"/>
              <a:ext cx="391795" cy="387350"/>
            </a:xfrm>
            <a:custGeom>
              <a:avLst/>
              <a:gdLst/>
              <a:ahLst/>
              <a:cxnLst/>
              <a:rect l="l" t="t" r="r" b="b"/>
              <a:pathLst>
                <a:path w="391795" h="387350">
                  <a:moveTo>
                    <a:pt x="0" y="0"/>
                  </a:moveTo>
                  <a:lnTo>
                    <a:pt x="0" y="387301"/>
                  </a:lnTo>
                  <a:lnTo>
                    <a:pt x="391175" y="387301"/>
                  </a:lnTo>
                  <a:lnTo>
                    <a:pt x="391175" y="0"/>
                  </a:lnTo>
                  <a:lnTo>
                    <a:pt x="0" y="0"/>
                  </a:lnTo>
                  <a:close/>
                </a:path>
              </a:pathLst>
            </a:custGeom>
            <a:ln w="77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7" name="object 27"/>
            <p:cNvSpPr/>
            <p:nvPr/>
          </p:nvSpPr>
          <p:spPr>
            <a:xfrm>
              <a:off x="3424135" y="5031168"/>
              <a:ext cx="391795" cy="387350"/>
            </a:xfrm>
            <a:custGeom>
              <a:avLst/>
              <a:gdLst/>
              <a:ahLst/>
              <a:cxnLst/>
              <a:rect l="l" t="t" r="r" b="b"/>
              <a:pathLst>
                <a:path w="391795" h="387350">
                  <a:moveTo>
                    <a:pt x="391175" y="387301"/>
                  </a:moveTo>
                  <a:lnTo>
                    <a:pt x="391175" y="0"/>
                  </a:lnTo>
                  <a:lnTo>
                    <a:pt x="0" y="0"/>
                  </a:lnTo>
                  <a:lnTo>
                    <a:pt x="0" y="387301"/>
                  </a:lnTo>
                  <a:lnTo>
                    <a:pt x="391175" y="3873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8" name="object 28"/>
            <p:cNvSpPr/>
            <p:nvPr/>
          </p:nvSpPr>
          <p:spPr>
            <a:xfrm>
              <a:off x="3424135" y="5031168"/>
              <a:ext cx="391795" cy="387350"/>
            </a:xfrm>
            <a:custGeom>
              <a:avLst/>
              <a:gdLst/>
              <a:ahLst/>
              <a:cxnLst/>
              <a:rect l="l" t="t" r="r" b="b"/>
              <a:pathLst>
                <a:path w="391795" h="387350">
                  <a:moveTo>
                    <a:pt x="0" y="0"/>
                  </a:moveTo>
                  <a:lnTo>
                    <a:pt x="0" y="387301"/>
                  </a:lnTo>
                  <a:lnTo>
                    <a:pt x="391175" y="387301"/>
                  </a:lnTo>
                  <a:lnTo>
                    <a:pt x="391175" y="0"/>
                  </a:lnTo>
                  <a:lnTo>
                    <a:pt x="0" y="0"/>
                  </a:lnTo>
                  <a:close/>
                </a:path>
              </a:pathLst>
            </a:custGeom>
            <a:ln w="77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9" name="object 29"/>
            <p:cNvSpPr/>
            <p:nvPr/>
          </p:nvSpPr>
          <p:spPr>
            <a:xfrm>
              <a:off x="2889656" y="5031168"/>
              <a:ext cx="391795" cy="387350"/>
            </a:xfrm>
            <a:custGeom>
              <a:avLst/>
              <a:gdLst/>
              <a:ahLst/>
              <a:cxnLst/>
              <a:rect l="l" t="t" r="r" b="b"/>
              <a:pathLst>
                <a:path w="391795" h="387350">
                  <a:moveTo>
                    <a:pt x="391175" y="387301"/>
                  </a:moveTo>
                  <a:lnTo>
                    <a:pt x="391175" y="0"/>
                  </a:lnTo>
                  <a:lnTo>
                    <a:pt x="0" y="0"/>
                  </a:lnTo>
                  <a:lnTo>
                    <a:pt x="0" y="387301"/>
                  </a:lnTo>
                  <a:lnTo>
                    <a:pt x="391175" y="3873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0" name="object 30"/>
            <p:cNvSpPr/>
            <p:nvPr/>
          </p:nvSpPr>
          <p:spPr>
            <a:xfrm>
              <a:off x="2889656" y="5031168"/>
              <a:ext cx="391795" cy="387350"/>
            </a:xfrm>
            <a:custGeom>
              <a:avLst/>
              <a:gdLst/>
              <a:ahLst/>
              <a:cxnLst/>
              <a:rect l="l" t="t" r="r" b="b"/>
              <a:pathLst>
                <a:path w="391795" h="387350">
                  <a:moveTo>
                    <a:pt x="0" y="0"/>
                  </a:moveTo>
                  <a:lnTo>
                    <a:pt x="0" y="387301"/>
                  </a:lnTo>
                  <a:lnTo>
                    <a:pt x="391175" y="387301"/>
                  </a:lnTo>
                  <a:lnTo>
                    <a:pt x="391175" y="0"/>
                  </a:lnTo>
                  <a:lnTo>
                    <a:pt x="0" y="0"/>
                  </a:lnTo>
                  <a:close/>
                </a:path>
              </a:pathLst>
            </a:custGeom>
            <a:ln w="77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2039953" y="4647557"/>
            <a:ext cx="532552" cy="295910"/>
          </a:xfrm>
          <a:prstGeom prst="rect">
            <a:avLst/>
          </a:prstGeom>
        </p:spPr>
        <p:txBody>
          <a:bodyPr vert="horz" wrap="square" lIns="0" tIns="1174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b="1" dirty="0">
                <a:latin typeface="Times New Roman" panose="02020603050405020304"/>
                <a:cs typeface="Times New Roman" panose="02020603050405020304"/>
              </a:rPr>
              <a:t>State</a:t>
            </a:r>
            <a:endParaRPr sz="18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224961" y="4647557"/>
            <a:ext cx="546057" cy="295910"/>
          </a:xfrm>
          <a:prstGeom prst="rect">
            <a:avLst/>
          </a:prstGeom>
        </p:spPr>
        <p:txBody>
          <a:bodyPr vert="horz" wrap="square" lIns="0" tIns="1174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b="1" dirty="0">
                <a:latin typeface="Times New Roman" panose="02020603050405020304"/>
                <a:cs typeface="Times New Roman" panose="02020603050405020304"/>
              </a:rPr>
              <a:t>Node</a:t>
            </a:r>
            <a:endParaRPr sz="185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823221" y="4067263"/>
            <a:ext cx="670534" cy="1186058"/>
            <a:chOff x="6179172" y="4398670"/>
            <a:chExt cx="725170" cy="1282700"/>
          </a:xfrm>
        </p:grpSpPr>
        <p:sp>
          <p:nvSpPr>
            <p:cNvPr id="34" name="object 34"/>
            <p:cNvSpPr/>
            <p:nvPr/>
          </p:nvSpPr>
          <p:spPr>
            <a:xfrm>
              <a:off x="6187109" y="4963807"/>
              <a:ext cx="709295" cy="709295"/>
            </a:xfrm>
            <a:custGeom>
              <a:avLst/>
              <a:gdLst/>
              <a:ahLst/>
              <a:cxnLst/>
              <a:rect l="l" t="t" r="r" b="b"/>
              <a:pathLst>
                <a:path w="709295" h="709295">
                  <a:moveTo>
                    <a:pt x="709168" y="354584"/>
                  </a:moveTo>
                  <a:lnTo>
                    <a:pt x="705931" y="306471"/>
                  </a:lnTo>
                  <a:lnTo>
                    <a:pt x="696502" y="260325"/>
                  </a:lnTo>
                  <a:lnTo>
                    <a:pt x="681303" y="216568"/>
                  </a:lnTo>
                  <a:lnTo>
                    <a:pt x="660757" y="175623"/>
                  </a:lnTo>
                  <a:lnTo>
                    <a:pt x="635286" y="137912"/>
                  </a:lnTo>
                  <a:lnTo>
                    <a:pt x="605313" y="103859"/>
                  </a:lnTo>
                  <a:lnTo>
                    <a:pt x="571260" y="73885"/>
                  </a:lnTo>
                  <a:lnTo>
                    <a:pt x="533550" y="48413"/>
                  </a:lnTo>
                  <a:lnTo>
                    <a:pt x="492605" y="27866"/>
                  </a:lnTo>
                  <a:lnTo>
                    <a:pt x="448847" y="12666"/>
                  </a:lnTo>
                  <a:lnTo>
                    <a:pt x="402699" y="3237"/>
                  </a:lnTo>
                  <a:lnTo>
                    <a:pt x="354584" y="0"/>
                  </a:lnTo>
                  <a:lnTo>
                    <a:pt x="306471" y="3237"/>
                  </a:lnTo>
                  <a:lnTo>
                    <a:pt x="260325" y="12666"/>
                  </a:lnTo>
                  <a:lnTo>
                    <a:pt x="216568" y="27866"/>
                  </a:lnTo>
                  <a:lnTo>
                    <a:pt x="175623" y="48413"/>
                  </a:lnTo>
                  <a:lnTo>
                    <a:pt x="137912" y="73885"/>
                  </a:lnTo>
                  <a:lnTo>
                    <a:pt x="103859" y="103859"/>
                  </a:lnTo>
                  <a:lnTo>
                    <a:pt x="73885" y="137912"/>
                  </a:lnTo>
                  <a:lnTo>
                    <a:pt x="48413" y="175623"/>
                  </a:lnTo>
                  <a:lnTo>
                    <a:pt x="27866" y="216568"/>
                  </a:lnTo>
                  <a:lnTo>
                    <a:pt x="12666" y="260325"/>
                  </a:lnTo>
                  <a:lnTo>
                    <a:pt x="3237" y="306471"/>
                  </a:lnTo>
                  <a:lnTo>
                    <a:pt x="0" y="354584"/>
                  </a:lnTo>
                  <a:lnTo>
                    <a:pt x="3237" y="402699"/>
                  </a:lnTo>
                  <a:lnTo>
                    <a:pt x="12666" y="448847"/>
                  </a:lnTo>
                  <a:lnTo>
                    <a:pt x="27866" y="492605"/>
                  </a:lnTo>
                  <a:lnTo>
                    <a:pt x="48413" y="533550"/>
                  </a:lnTo>
                  <a:lnTo>
                    <a:pt x="73885" y="571260"/>
                  </a:lnTo>
                  <a:lnTo>
                    <a:pt x="103859" y="605313"/>
                  </a:lnTo>
                  <a:lnTo>
                    <a:pt x="137912" y="635286"/>
                  </a:lnTo>
                  <a:lnTo>
                    <a:pt x="175623" y="660757"/>
                  </a:lnTo>
                  <a:lnTo>
                    <a:pt x="216568" y="681303"/>
                  </a:lnTo>
                  <a:lnTo>
                    <a:pt x="260325" y="696502"/>
                  </a:lnTo>
                  <a:lnTo>
                    <a:pt x="306471" y="705931"/>
                  </a:lnTo>
                  <a:lnTo>
                    <a:pt x="354584" y="709168"/>
                  </a:lnTo>
                  <a:lnTo>
                    <a:pt x="402699" y="705931"/>
                  </a:lnTo>
                  <a:lnTo>
                    <a:pt x="448847" y="696502"/>
                  </a:lnTo>
                  <a:lnTo>
                    <a:pt x="492605" y="681303"/>
                  </a:lnTo>
                  <a:lnTo>
                    <a:pt x="533550" y="660757"/>
                  </a:lnTo>
                  <a:lnTo>
                    <a:pt x="571260" y="635286"/>
                  </a:lnTo>
                  <a:lnTo>
                    <a:pt x="605313" y="605313"/>
                  </a:lnTo>
                  <a:lnTo>
                    <a:pt x="635286" y="571260"/>
                  </a:lnTo>
                  <a:lnTo>
                    <a:pt x="660757" y="533550"/>
                  </a:lnTo>
                  <a:lnTo>
                    <a:pt x="681303" y="492605"/>
                  </a:lnTo>
                  <a:lnTo>
                    <a:pt x="696502" y="448847"/>
                  </a:lnTo>
                  <a:lnTo>
                    <a:pt x="705931" y="402699"/>
                  </a:lnTo>
                  <a:lnTo>
                    <a:pt x="709168" y="354584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5" name="object 35"/>
            <p:cNvSpPr/>
            <p:nvPr/>
          </p:nvSpPr>
          <p:spPr>
            <a:xfrm>
              <a:off x="6187109" y="4406608"/>
              <a:ext cx="709295" cy="1266825"/>
            </a:xfrm>
            <a:custGeom>
              <a:avLst/>
              <a:gdLst/>
              <a:ahLst/>
              <a:cxnLst/>
              <a:rect l="l" t="t" r="r" b="b"/>
              <a:pathLst>
                <a:path w="709295" h="1266825">
                  <a:moveTo>
                    <a:pt x="709168" y="911783"/>
                  </a:moveTo>
                  <a:lnTo>
                    <a:pt x="705931" y="863670"/>
                  </a:lnTo>
                  <a:lnTo>
                    <a:pt x="696502" y="817524"/>
                  </a:lnTo>
                  <a:lnTo>
                    <a:pt x="681303" y="773767"/>
                  </a:lnTo>
                  <a:lnTo>
                    <a:pt x="660757" y="732822"/>
                  </a:lnTo>
                  <a:lnTo>
                    <a:pt x="635286" y="695112"/>
                  </a:lnTo>
                  <a:lnTo>
                    <a:pt x="605313" y="661058"/>
                  </a:lnTo>
                  <a:lnTo>
                    <a:pt x="571260" y="631084"/>
                  </a:lnTo>
                  <a:lnTo>
                    <a:pt x="533550" y="605613"/>
                  </a:lnTo>
                  <a:lnTo>
                    <a:pt x="492605" y="585066"/>
                  </a:lnTo>
                  <a:lnTo>
                    <a:pt x="448847" y="569866"/>
                  </a:lnTo>
                  <a:lnTo>
                    <a:pt x="402699" y="560436"/>
                  </a:lnTo>
                  <a:lnTo>
                    <a:pt x="354584" y="557199"/>
                  </a:lnTo>
                  <a:lnTo>
                    <a:pt x="306471" y="560436"/>
                  </a:lnTo>
                  <a:lnTo>
                    <a:pt x="260325" y="569866"/>
                  </a:lnTo>
                  <a:lnTo>
                    <a:pt x="216568" y="585066"/>
                  </a:lnTo>
                  <a:lnTo>
                    <a:pt x="175623" y="605613"/>
                  </a:lnTo>
                  <a:lnTo>
                    <a:pt x="137912" y="631084"/>
                  </a:lnTo>
                  <a:lnTo>
                    <a:pt x="103859" y="661058"/>
                  </a:lnTo>
                  <a:lnTo>
                    <a:pt x="73885" y="695112"/>
                  </a:lnTo>
                  <a:lnTo>
                    <a:pt x="48413" y="732822"/>
                  </a:lnTo>
                  <a:lnTo>
                    <a:pt x="27866" y="773767"/>
                  </a:lnTo>
                  <a:lnTo>
                    <a:pt x="12666" y="817524"/>
                  </a:lnTo>
                  <a:lnTo>
                    <a:pt x="3237" y="863670"/>
                  </a:lnTo>
                  <a:lnTo>
                    <a:pt x="0" y="911783"/>
                  </a:lnTo>
                  <a:lnTo>
                    <a:pt x="3237" y="959899"/>
                  </a:lnTo>
                  <a:lnTo>
                    <a:pt x="12666" y="1006047"/>
                  </a:lnTo>
                  <a:lnTo>
                    <a:pt x="27866" y="1049805"/>
                  </a:lnTo>
                  <a:lnTo>
                    <a:pt x="48413" y="1090750"/>
                  </a:lnTo>
                  <a:lnTo>
                    <a:pt x="73885" y="1128460"/>
                  </a:lnTo>
                  <a:lnTo>
                    <a:pt x="103859" y="1162513"/>
                  </a:lnTo>
                  <a:lnTo>
                    <a:pt x="137912" y="1192486"/>
                  </a:lnTo>
                  <a:lnTo>
                    <a:pt x="175623" y="1217957"/>
                  </a:lnTo>
                  <a:lnTo>
                    <a:pt x="216568" y="1238503"/>
                  </a:lnTo>
                  <a:lnTo>
                    <a:pt x="260325" y="1253701"/>
                  </a:lnTo>
                  <a:lnTo>
                    <a:pt x="306471" y="1263130"/>
                  </a:lnTo>
                  <a:lnTo>
                    <a:pt x="354584" y="1266367"/>
                  </a:lnTo>
                  <a:lnTo>
                    <a:pt x="402699" y="1263130"/>
                  </a:lnTo>
                  <a:lnTo>
                    <a:pt x="448847" y="1253701"/>
                  </a:lnTo>
                  <a:lnTo>
                    <a:pt x="492605" y="1238503"/>
                  </a:lnTo>
                  <a:lnTo>
                    <a:pt x="533550" y="1217957"/>
                  </a:lnTo>
                  <a:lnTo>
                    <a:pt x="571260" y="1192486"/>
                  </a:lnTo>
                  <a:lnTo>
                    <a:pt x="605313" y="1162513"/>
                  </a:lnTo>
                  <a:lnTo>
                    <a:pt x="635286" y="1128460"/>
                  </a:lnTo>
                  <a:lnTo>
                    <a:pt x="660757" y="1090750"/>
                  </a:lnTo>
                  <a:lnTo>
                    <a:pt x="681303" y="1049805"/>
                  </a:lnTo>
                  <a:lnTo>
                    <a:pt x="696502" y="1006047"/>
                  </a:lnTo>
                  <a:lnTo>
                    <a:pt x="705931" y="959899"/>
                  </a:lnTo>
                  <a:lnTo>
                    <a:pt x="709168" y="911783"/>
                  </a:lnTo>
                </a:path>
                <a:path w="709295" h="1266825">
                  <a:moveTo>
                    <a:pt x="354584" y="0"/>
                  </a:moveTo>
                  <a:lnTo>
                    <a:pt x="354584" y="557199"/>
                  </a:lnTo>
                </a:path>
              </a:pathLst>
            </a:custGeom>
            <a:ln w="154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6" name="object 36"/>
            <p:cNvSpPr/>
            <p:nvPr/>
          </p:nvSpPr>
          <p:spPr>
            <a:xfrm>
              <a:off x="6512623" y="4870856"/>
              <a:ext cx="58419" cy="128270"/>
            </a:xfrm>
            <a:custGeom>
              <a:avLst/>
              <a:gdLst/>
              <a:ahLst/>
              <a:cxnLst/>
              <a:rect l="l" t="t" r="r" b="b"/>
              <a:pathLst>
                <a:path w="58420" h="128270">
                  <a:moveTo>
                    <a:pt x="58140" y="0"/>
                  </a:moveTo>
                  <a:lnTo>
                    <a:pt x="0" y="0"/>
                  </a:lnTo>
                  <a:lnTo>
                    <a:pt x="29070" y="127901"/>
                  </a:lnTo>
                  <a:lnTo>
                    <a:pt x="5814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7" name="object 37"/>
            <p:cNvSpPr/>
            <p:nvPr/>
          </p:nvSpPr>
          <p:spPr>
            <a:xfrm>
              <a:off x="6522339" y="4878603"/>
              <a:ext cx="38735" cy="85725"/>
            </a:xfrm>
            <a:custGeom>
              <a:avLst/>
              <a:gdLst/>
              <a:ahLst/>
              <a:cxnLst/>
              <a:rect l="l" t="t" r="r" b="b"/>
              <a:pathLst>
                <a:path w="38734" h="85725">
                  <a:moveTo>
                    <a:pt x="38722" y="0"/>
                  </a:moveTo>
                  <a:lnTo>
                    <a:pt x="19354" y="85204"/>
                  </a:lnTo>
                  <a:lnTo>
                    <a:pt x="0" y="0"/>
                  </a:lnTo>
                </a:path>
              </a:pathLst>
            </a:custGeom>
            <a:ln w="154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6537812" y="4562002"/>
            <a:ext cx="865470" cy="492760"/>
          </a:xfrm>
          <a:prstGeom prst="rect">
            <a:avLst/>
          </a:prstGeom>
        </p:spPr>
        <p:txBody>
          <a:bodyPr vert="horz" wrap="square" lIns="0" tIns="12330" rIns="0" bIns="0" rtlCol="0">
            <a:spAutoFit/>
          </a:bodyPr>
          <a:lstStyle/>
          <a:p>
            <a:pPr marL="12700">
              <a:lnSpc>
                <a:spcPts val="1875"/>
              </a:lnSpc>
              <a:spcBef>
                <a:spcPts val="105"/>
              </a:spcBef>
            </a:pPr>
            <a:r>
              <a:rPr sz="1570" dirty="0">
                <a:latin typeface="Arial MT"/>
                <a:cs typeface="Arial MT"/>
              </a:rPr>
              <a:t>depth</a:t>
            </a:r>
            <a:r>
              <a:rPr sz="1570" spc="-35" dirty="0">
                <a:latin typeface="Arial MT"/>
                <a:cs typeface="Arial MT"/>
              </a:rPr>
              <a:t> </a:t>
            </a:r>
            <a:r>
              <a:rPr sz="1570" dirty="0">
                <a:latin typeface="Arial MT"/>
                <a:cs typeface="Arial MT"/>
              </a:rPr>
              <a:t>=</a:t>
            </a:r>
            <a:r>
              <a:rPr sz="1570" spc="-30" dirty="0">
                <a:latin typeface="Arial MT"/>
                <a:cs typeface="Arial MT"/>
              </a:rPr>
              <a:t> </a:t>
            </a:r>
            <a:r>
              <a:rPr sz="1570" dirty="0">
                <a:latin typeface="Arial MT"/>
                <a:cs typeface="Arial MT"/>
              </a:rPr>
              <a:t>6</a:t>
            </a:r>
            <a:endParaRPr sz="1570">
              <a:latin typeface="Arial MT"/>
              <a:cs typeface="Arial MT"/>
            </a:endParaRPr>
          </a:p>
          <a:p>
            <a:pPr marL="12700">
              <a:lnSpc>
                <a:spcPts val="1875"/>
              </a:lnSpc>
            </a:pPr>
            <a:r>
              <a:rPr sz="1570" dirty="0">
                <a:latin typeface="Arial MT"/>
                <a:cs typeface="Arial MT"/>
              </a:rPr>
              <a:t>g</a:t>
            </a:r>
            <a:r>
              <a:rPr sz="1570" spc="-30" dirty="0">
                <a:latin typeface="Arial MT"/>
                <a:cs typeface="Arial MT"/>
              </a:rPr>
              <a:t> </a:t>
            </a:r>
            <a:r>
              <a:rPr sz="1570" dirty="0">
                <a:latin typeface="Arial MT"/>
                <a:cs typeface="Arial MT"/>
              </a:rPr>
              <a:t>=</a:t>
            </a:r>
            <a:r>
              <a:rPr sz="1570" spc="-25" dirty="0">
                <a:latin typeface="Arial MT"/>
                <a:cs typeface="Arial MT"/>
              </a:rPr>
              <a:t> </a:t>
            </a:r>
            <a:r>
              <a:rPr sz="1570" dirty="0">
                <a:latin typeface="Arial MT"/>
                <a:cs typeface="Arial MT"/>
              </a:rPr>
              <a:t>6</a:t>
            </a:r>
            <a:endParaRPr sz="1570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779160" y="5629772"/>
            <a:ext cx="726314" cy="252730"/>
          </a:xfrm>
          <a:prstGeom prst="rect">
            <a:avLst/>
          </a:prstGeom>
        </p:spPr>
        <p:txBody>
          <a:bodyPr vert="horz" wrap="square" lIns="0" tIns="12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70" dirty="0">
                <a:latin typeface="Arial MT"/>
                <a:cs typeface="Arial MT"/>
              </a:rPr>
              <a:t>children</a:t>
            </a:r>
            <a:endParaRPr sz="1570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 rot="20880000">
            <a:off x="4754407" y="5545765"/>
            <a:ext cx="481321" cy="219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570" dirty="0">
                <a:latin typeface="Arial MT"/>
                <a:cs typeface="Arial MT"/>
              </a:rPr>
              <a:t>state</a:t>
            </a:r>
            <a:endParaRPr sz="1570">
              <a:latin typeface="Arial MT"/>
              <a:cs typeface="Arial MT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4205742" y="5097890"/>
            <a:ext cx="2296960" cy="738057"/>
            <a:chOff x="4429899" y="5513274"/>
            <a:chExt cx="2484120" cy="798195"/>
          </a:xfrm>
        </p:grpSpPr>
        <p:sp>
          <p:nvSpPr>
            <p:cNvPr id="42" name="object 42"/>
            <p:cNvSpPr/>
            <p:nvPr/>
          </p:nvSpPr>
          <p:spPr>
            <a:xfrm>
              <a:off x="6187109" y="5672975"/>
              <a:ext cx="354965" cy="608330"/>
            </a:xfrm>
            <a:custGeom>
              <a:avLst/>
              <a:gdLst/>
              <a:ahLst/>
              <a:cxnLst/>
              <a:rect l="l" t="t" r="r" b="b"/>
              <a:pathLst>
                <a:path w="354965" h="608329">
                  <a:moveTo>
                    <a:pt x="354584" y="0"/>
                  </a:moveTo>
                  <a:lnTo>
                    <a:pt x="0" y="607860"/>
                  </a:lnTo>
                </a:path>
              </a:pathLst>
            </a:custGeom>
            <a:ln w="154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43" name="object 43"/>
            <p:cNvSpPr/>
            <p:nvPr/>
          </p:nvSpPr>
          <p:spPr>
            <a:xfrm>
              <a:off x="6169507" y="6185903"/>
              <a:ext cx="90170" cy="125730"/>
            </a:xfrm>
            <a:custGeom>
              <a:avLst/>
              <a:gdLst/>
              <a:ahLst/>
              <a:cxnLst/>
              <a:rect l="l" t="t" r="r" b="b"/>
              <a:pathLst>
                <a:path w="90170" h="125729">
                  <a:moveTo>
                    <a:pt x="89547" y="29298"/>
                  </a:moveTo>
                  <a:lnTo>
                    <a:pt x="39331" y="0"/>
                  </a:lnTo>
                  <a:lnTo>
                    <a:pt x="0" y="125120"/>
                  </a:lnTo>
                  <a:lnTo>
                    <a:pt x="89547" y="29298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44" name="object 44"/>
            <p:cNvSpPr/>
            <p:nvPr/>
          </p:nvSpPr>
          <p:spPr>
            <a:xfrm>
              <a:off x="6187109" y="5672975"/>
              <a:ext cx="709295" cy="608330"/>
            </a:xfrm>
            <a:custGeom>
              <a:avLst/>
              <a:gdLst/>
              <a:ahLst/>
              <a:cxnLst/>
              <a:rect l="l" t="t" r="r" b="b"/>
              <a:pathLst>
                <a:path w="709295" h="608329">
                  <a:moveTo>
                    <a:pt x="59664" y="544017"/>
                  </a:moveTo>
                  <a:lnTo>
                    <a:pt x="0" y="607860"/>
                  </a:lnTo>
                  <a:lnTo>
                    <a:pt x="26212" y="524510"/>
                  </a:lnTo>
                </a:path>
                <a:path w="709295" h="608329">
                  <a:moveTo>
                    <a:pt x="354584" y="0"/>
                  </a:moveTo>
                  <a:lnTo>
                    <a:pt x="709168" y="607860"/>
                  </a:lnTo>
                </a:path>
              </a:pathLst>
            </a:custGeom>
            <a:ln w="154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45" name="object 45"/>
            <p:cNvSpPr/>
            <p:nvPr/>
          </p:nvSpPr>
          <p:spPr>
            <a:xfrm>
              <a:off x="6824332" y="6185903"/>
              <a:ext cx="90170" cy="125730"/>
            </a:xfrm>
            <a:custGeom>
              <a:avLst/>
              <a:gdLst/>
              <a:ahLst/>
              <a:cxnLst/>
              <a:rect l="l" t="t" r="r" b="b"/>
              <a:pathLst>
                <a:path w="90170" h="125729">
                  <a:moveTo>
                    <a:pt x="89560" y="125120"/>
                  </a:moveTo>
                  <a:lnTo>
                    <a:pt x="50228" y="0"/>
                  </a:lnTo>
                  <a:lnTo>
                    <a:pt x="0" y="29298"/>
                  </a:lnTo>
                  <a:lnTo>
                    <a:pt x="89560" y="12512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46" name="object 46"/>
            <p:cNvSpPr/>
            <p:nvPr/>
          </p:nvSpPr>
          <p:spPr>
            <a:xfrm>
              <a:off x="4464850" y="5521020"/>
              <a:ext cx="2432050" cy="760095"/>
            </a:xfrm>
            <a:custGeom>
              <a:avLst/>
              <a:gdLst/>
              <a:ahLst/>
              <a:cxnLst/>
              <a:rect l="l" t="t" r="r" b="b"/>
              <a:pathLst>
                <a:path w="2432050" h="760095">
                  <a:moveTo>
                    <a:pt x="2405227" y="676465"/>
                  </a:moveTo>
                  <a:lnTo>
                    <a:pt x="2431427" y="759815"/>
                  </a:lnTo>
                  <a:lnTo>
                    <a:pt x="2371775" y="695972"/>
                  </a:lnTo>
                </a:path>
                <a:path w="2432050" h="760095">
                  <a:moveTo>
                    <a:pt x="1772920" y="0"/>
                  </a:moveTo>
                  <a:lnTo>
                    <a:pt x="1771600" y="923"/>
                  </a:lnTo>
                  <a:lnTo>
                    <a:pt x="1762366" y="7386"/>
                  </a:lnTo>
                  <a:lnTo>
                    <a:pt x="1737301" y="24929"/>
                  </a:lnTo>
                  <a:lnTo>
                    <a:pt x="1688490" y="59093"/>
                  </a:lnTo>
                  <a:lnTo>
                    <a:pt x="1628180" y="100966"/>
                  </a:lnTo>
                  <a:lnTo>
                    <a:pt x="1591312" y="125955"/>
                  </a:lnTo>
                  <a:lnTo>
                    <a:pt x="1550442" y="152971"/>
                  </a:lnTo>
                  <a:lnTo>
                    <a:pt x="1505924" y="181506"/>
                  </a:lnTo>
                  <a:lnTo>
                    <a:pt x="1458114" y="211055"/>
                  </a:lnTo>
                  <a:lnTo>
                    <a:pt x="1407366" y="241110"/>
                  </a:lnTo>
                  <a:lnTo>
                    <a:pt x="1354035" y="271165"/>
                  </a:lnTo>
                  <a:lnTo>
                    <a:pt x="1298476" y="300713"/>
                  </a:lnTo>
                  <a:lnTo>
                    <a:pt x="1241044" y="329247"/>
                  </a:lnTo>
                  <a:lnTo>
                    <a:pt x="1195798" y="350226"/>
                  </a:lnTo>
                  <a:lnTo>
                    <a:pt x="1149746" y="370283"/>
                  </a:lnTo>
                  <a:lnTo>
                    <a:pt x="1102980" y="389394"/>
                  </a:lnTo>
                  <a:lnTo>
                    <a:pt x="1055592" y="407536"/>
                  </a:lnTo>
                  <a:lnTo>
                    <a:pt x="1007673" y="424687"/>
                  </a:lnTo>
                  <a:lnTo>
                    <a:pt x="959317" y="440823"/>
                  </a:lnTo>
                  <a:lnTo>
                    <a:pt x="910615" y="455921"/>
                  </a:lnTo>
                  <a:lnTo>
                    <a:pt x="861660" y="469959"/>
                  </a:lnTo>
                  <a:lnTo>
                    <a:pt x="812543" y="482913"/>
                  </a:lnTo>
                  <a:lnTo>
                    <a:pt x="763357" y="494760"/>
                  </a:lnTo>
                  <a:lnTo>
                    <a:pt x="714194" y="505477"/>
                  </a:lnTo>
                  <a:lnTo>
                    <a:pt x="665146" y="515041"/>
                  </a:lnTo>
                  <a:lnTo>
                    <a:pt x="616305" y="523430"/>
                  </a:lnTo>
                  <a:lnTo>
                    <a:pt x="553330" y="532581"/>
                  </a:lnTo>
                  <a:lnTo>
                    <a:pt x="491418" y="539909"/>
                  </a:lnTo>
                  <a:lnTo>
                    <a:pt x="431129" y="545616"/>
                  </a:lnTo>
                  <a:lnTo>
                    <a:pt x="373019" y="549905"/>
                  </a:lnTo>
                  <a:lnTo>
                    <a:pt x="317644" y="552978"/>
                  </a:lnTo>
                  <a:lnTo>
                    <a:pt x="265562" y="555038"/>
                  </a:lnTo>
                  <a:lnTo>
                    <a:pt x="217331" y="556288"/>
                  </a:lnTo>
                  <a:lnTo>
                    <a:pt x="173506" y="556929"/>
                  </a:lnTo>
                  <a:lnTo>
                    <a:pt x="134646" y="557166"/>
                  </a:lnTo>
                  <a:lnTo>
                    <a:pt x="101307" y="557199"/>
                  </a:lnTo>
                  <a:lnTo>
                    <a:pt x="42739" y="557199"/>
                  </a:lnTo>
                  <a:lnTo>
                    <a:pt x="12663" y="557199"/>
                  </a:lnTo>
                  <a:lnTo>
                    <a:pt x="1582" y="557199"/>
                  </a:lnTo>
                  <a:lnTo>
                    <a:pt x="0" y="557199"/>
                  </a:lnTo>
                </a:path>
              </a:pathLst>
            </a:custGeom>
            <a:ln w="154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47" name="object 47"/>
            <p:cNvSpPr/>
            <p:nvPr/>
          </p:nvSpPr>
          <p:spPr>
            <a:xfrm>
              <a:off x="4429899" y="6049149"/>
              <a:ext cx="128270" cy="58419"/>
            </a:xfrm>
            <a:custGeom>
              <a:avLst/>
              <a:gdLst/>
              <a:ahLst/>
              <a:cxnLst/>
              <a:rect l="l" t="t" r="r" b="b"/>
              <a:pathLst>
                <a:path w="128270" h="58420">
                  <a:moveTo>
                    <a:pt x="127901" y="58140"/>
                  </a:moveTo>
                  <a:lnTo>
                    <a:pt x="127901" y="0"/>
                  </a:lnTo>
                  <a:lnTo>
                    <a:pt x="0" y="29070"/>
                  </a:lnTo>
                  <a:lnTo>
                    <a:pt x="127901" y="5814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48" name="object 48"/>
            <p:cNvSpPr/>
            <p:nvPr/>
          </p:nvSpPr>
          <p:spPr>
            <a:xfrm>
              <a:off x="4464850" y="6058852"/>
              <a:ext cx="85725" cy="38735"/>
            </a:xfrm>
            <a:custGeom>
              <a:avLst/>
              <a:gdLst/>
              <a:ahLst/>
              <a:cxnLst/>
              <a:rect l="l" t="t" r="r" b="b"/>
              <a:pathLst>
                <a:path w="85725" h="38735">
                  <a:moveTo>
                    <a:pt x="85204" y="38735"/>
                  </a:moveTo>
                  <a:lnTo>
                    <a:pt x="0" y="19367"/>
                  </a:lnTo>
                  <a:lnTo>
                    <a:pt x="85204" y="0"/>
                  </a:lnTo>
                </a:path>
              </a:pathLst>
            </a:custGeom>
            <a:ln w="154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</p:spTree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3560" y="-147320"/>
            <a:ext cx="7981950" cy="1365250"/>
          </a:xfrm>
          <a:prstGeom prst="rect">
            <a:avLst/>
          </a:prstGeom>
        </p:spPr>
        <p:txBody>
          <a:bodyPr vert="horz" wrap="square" lIns="0" tIns="1174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Implementation</a:t>
            </a:r>
            <a:r>
              <a:rPr spc="4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spc="-15" dirty="0"/>
              <a:t>search</a:t>
            </a:r>
            <a:r>
              <a:rPr spc="-30" dirty="0"/>
              <a:t> </a:t>
            </a:r>
            <a:r>
              <a:rPr dirty="0"/>
              <a:t>algorithms</a:t>
            </a:r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586168" y="1266897"/>
            <a:ext cx="8270114" cy="3905185"/>
            <a:chOff x="515397" y="1370126"/>
            <a:chExt cx="8943975" cy="4223385"/>
          </a:xfrm>
        </p:grpSpPr>
        <p:sp>
          <p:nvSpPr>
            <p:cNvPr id="4" name="object 4"/>
            <p:cNvSpPr/>
            <p:nvPr/>
          </p:nvSpPr>
          <p:spPr>
            <a:xfrm>
              <a:off x="515397" y="1370126"/>
              <a:ext cx="8943975" cy="4223385"/>
            </a:xfrm>
            <a:custGeom>
              <a:avLst/>
              <a:gdLst/>
              <a:ahLst/>
              <a:cxnLst/>
              <a:rect l="l" t="t" r="r" b="b"/>
              <a:pathLst>
                <a:path w="8943975" h="4223385">
                  <a:moveTo>
                    <a:pt x="8943778" y="4223270"/>
                  </a:moveTo>
                  <a:lnTo>
                    <a:pt x="8943778" y="0"/>
                  </a:lnTo>
                  <a:lnTo>
                    <a:pt x="0" y="0"/>
                  </a:lnTo>
                  <a:lnTo>
                    <a:pt x="0" y="2111629"/>
                  </a:lnTo>
                  <a:lnTo>
                    <a:pt x="0" y="4223270"/>
                  </a:lnTo>
                  <a:lnTo>
                    <a:pt x="8943778" y="422327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5" name="object 5"/>
            <p:cNvSpPr/>
            <p:nvPr/>
          </p:nvSpPr>
          <p:spPr>
            <a:xfrm>
              <a:off x="515397" y="1370126"/>
              <a:ext cx="8943975" cy="4223385"/>
            </a:xfrm>
            <a:custGeom>
              <a:avLst/>
              <a:gdLst/>
              <a:ahLst/>
              <a:cxnLst/>
              <a:rect l="l" t="t" r="r" b="b"/>
              <a:pathLst>
                <a:path w="8943975" h="4223385">
                  <a:moveTo>
                    <a:pt x="0" y="2111629"/>
                  </a:moveTo>
                  <a:lnTo>
                    <a:pt x="0" y="0"/>
                  </a:lnTo>
                  <a:lnTo>
                    <a:pt x="8943778" y="0"/>
                  </a:lnTo>
                  <a:lnTo>
                    <a:pt x="8943778" y="4223270"/>
                  </a:lnTo>
                  <a:lnTo>
                    <a:pt x="0" y="4223270"/>
                  </a:lnTo>
                  <a:lnTo>
                    <a:pt x="0" y="2111629"/>
                  </a:lnTo>
                  <a:close/>
                </a:path>
              </a:pathLst>
            </a:custGeom>
            <a:ln w="3175">
              <a:solidFill>
                <a:srgbClr val="E6E6E6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31754" y="1525245"/>
            <a:ext cx="6685963" cy="367792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710" b="1" dirty="0">
                <a:latin typeface="Arial" panose="020B0604020202020204"/>
                <a:cs typeface="Arial" panose="020B0604020202020204"/>
              </a:rPr>
              <a:t>function</a:t>
            </a:r>
            <a:r>
              <a:rPr sz="1710" b="1" spc="15" dirty="0">
                <a:latin typeface="Arial" panose="020B0604020202020204"/>
                <a:cs typeface="Arial" panose="020B0604020202020204"/>
              </a:rPr>
              <a:t> </a:t>
            </a:r>
            <a:r>
              <a:rPr sz="1710" spc="95" dirty="0">
                <a:latin typeface="Arial MT"/>
                <a:cs typeface="Arial MT"/>
              </a:rPr>
              <a:t>T</a:t>
            </a:r>
            <a:r>
              <a:rPr sz="1340" spc="95" dirty="0">
                <a:latin typeface="Arial MT"/>
                <a:cs typeface="Arial MT"/>
              </a:rPr>
              <a:t>REE</a:t>
            </a:r>
            <a:r>
              <a:rPr sz="1710" spc="95" dirty="0">
                <a:latin typeface="Arial MT"/>
                <a:cs typeface="Arial MT"/>
              </a:rPr>
              <a:t>-S</a:t>
            </a:r>
            <a:r>
              <a:rPr sz="1340" spc="95" dirty="0">
                <a:latin typeface="Arial MT"/>
                <a:cs typeface="Arial MT"/>
              </a:rPr>
              <a:t>EARCH</a:t>
            </a:r>
            <a:r>
              <a:rPr sz="1710" spc="95" dirty="0">
                <a:latin typeface="Arial MT"/>
                <a:cs typeface="Arial MT"/>
              </a:rPr>
              <a:t>(</a:t>
            </a:r>
            <a:r>
              <a:rPr sz="1710" spc="-200" dirty="0">
                <a:latin typeface="Arial MT"/>
                <a:cs typeface="Arial MT"/>
              </a:rPr>
              <a:t> </a:t>
            </a:r>
            <a:r>
              <a:rPr sz="1710" i="1" spc="-10" dirty="0">
                <a:latin typeface="Arial" panose="020B0604020202020204"/>
                <a:cs typeface="Arial" panose="020B0604020202020204"/>
              </a:rPr>
              <a:t>problem,</a:t>
            </a:r>
            <a:r>
              <a:rPr sz="1710" i="1" spc="-235" dirty="0">
                <a:latin typeface="Arial" panose="020B0604020202020204"/>
                <a:cs typeface="Arial" panose="020B0604020202020204"/>
              </a:rPr>
              <a:t> </a:t>
            </a:r>
            <a:r>
              <a:rPr sz="1710" i="1" dirty="0">
                <a:latin typeface="Arial" panose="020B0604020202020204"/>
                <a:cs typeface="Arial" panose="020B0604020202020204"/>
              </a:rPr>
              <a:t>fringe</a:t>
            </a:r>
            <a:r>
              <a:rPr sz="1710" dirty="0">
                <a:latin typeface="Arial MT"/>
                <a:cs typeface="Arial MT"/>
              </a:rPr>
              <a:t>)</a:t>
            </a:r>
            <a:r>
              <a:rPr sz="1710" spc="20" dirty="0">
                <a:latin typeface="Arial MT"/>
                <a:cs typeface="Arial MT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returns</a:t>
            </a:r>
            <a:r>
              <a:rPr sz="1710" b="1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710" spc="5" dirty="0">
                <a:latin typeface="Arial MT"/>
                <a:cs typeface="Arial MT"/>
              </a:rPr>
              <a:t>a</a:t>
            </a:r>
            <a:r>
              <a:rPr sz="1710" spc="15" dirty="0">
                <a:latin typeface="Arial MT"/>
                <a:cs typeface="Arial MT"/>
              </a:rPr>
              <a:t> </a:t>
            </a:r>
            <a:r>
              <a:rPr sz="1710" spc="-5" dirty="0">
                <a:latin typeface="Arial MT"/>
                <a:cs typeface="Arial MT"/>
              </a:rPr>
              <a:t>solution</a:t>
            </a:r>
            <a:r>
              <a:rPr sz="1710" spc="40" dirty="0">
                <a:latin typeface="Arial MT"/>
                <a:cs typeface="Arial MT"/>
              </a:rPr>
              <a:t> </a:t>
            </a:r>
            <a:r>
              <a:rPr sz="1710" dirty="0">
                <a:latin typeface="Arial MT"/>
                <a:cs typeface="Arial MT"/>
              </a:rPr>
              <a:t>or</a:t>
            </a:r>
            <a:r>
              <a:rPr sz="1710" spc="-5" dirty="0">
                <a:latin typeface="Arial MT"/>
                <a:cs typeface="Arial MT"/>
              </a:rPr>
              <a:t> </a:t>
            </a:r>
            <a:r>
              <a:rPr sz="1710" spc="-10" dirty="0">
                <a:latin typeface="Arial MT"/>
                <a:cs typeface="Arial MT"/>
              </a:rPr>
              <a:t>failure</a:t>
            </a:r>
            <a:endParaRPr sz="171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70">
              <a:latin typeface="Arial MT"/>
              <a:cs typeface="Arial MT"/>
            </a:endParaRPr>
          </a:p>
          <a:p>
            <a:pPr marL="261620">
              <a:lnSpc>
                <a:spcPct val="100000"/>
              </a:lnSpc>
            </a:pPr>
            <a:r>
              <a:rPr sz="1710" i="1" dirty="0">
                <a:latin typeface="Arial" panose="020B0604020202020204"/>
                <a:cs typeface="Arial" panose="020B0604020202020204"/>
              </a:rPr>
              <a:t>fringe</a:t>
            </a:r>
            <a:r>
              <a:rPr sz="1710" i="1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895" spc="345" dirty="0">
                <a:latin typeface="Cambria" panose="02040503050406030204"/>
                <a:cs typeface="Cambria" panose="02040503050406030204"/>
              </a:rPr>
              <a:t>←</a:t>
            </a:r>
            <a:r>
              <a:rPr sz="1895" spc="135" dirty="0">
                <a:latin typeface="Cambria" panose="02040503050406030204"/>
                <a:cs typeface="Cambria" panose="02040503050406030204"/>
              </a:rPr>
              <a:t> </a:t>
            </a:r>
            <a:r>
              <a:rPr sz="1710" spc="50" dirty="0">
                <a:latin typeface="Arial MT"/>
                <a:cs typeface="Arial MT"/>
              </a:rPr>
              <a:t>I</a:t>
            </a:r>
            <a:r>
              <a:rPr sz="1340" spc="50" dirty="0">
                <a:latin typeface="Arial MT"/>
                <a:cs typeface="Arial MT"/>
              </a:rPr>
              <a:t>NSERT</a:t>
            </a:r>
            <a:r>
              <a:rPr sz="1710" spc="50" dirty="0">
                <a:latin typeface="Arial MT"/>
                <a:cs typeface="Arial MT"/>
              </a:rPr>
              <a:t>(M</a:t>
            </a:r>
            <a:r>
              <a:rPr sz="1340" spc="50" dirty="0">
                <a:latin typeface="Arial MT"/>
                <a:cs typeface="Arial MT"/>
              </a:rPr>
              <a:t>AKE</a:t>
            </a:r>
            <a:r>
              <a:rPr sz="1710" spc="50" dirty="0">
                <a:latin typeface="Arial MT"/>
                <a:cs typeface="Arial MT"/>
              </a:rPr>
              <a:t>-N</a:t>
            </a:r>
            <a:r>
              <a:rPr sz="1340" spc="50" dirty="0">
                <a:latin typeface="Arial MT"/>
                <a:cs typeface="Arial MT"/>
              </a:rPr>
              <a:t>ODE</a:t>
            </a:r>
            <a:r>
              <a:rPr sz="1710" spc="50" dirty="0">
                <a:latin typeface="Arial MT"/>
                <a:cs typeface="Arial MT"/>
              </a:rPr>
              <a:t>(I</a:t>
            </a:r>
            <a:r>
              <a:rPr sz="1340" spc="50" dirty="0">
                <a:latin typeface="Arial MT"/>
                <a:cs typeface="Arial MT"/>
              </a:rPr>
              <a:t>NITIAL</a:t>
            </a:r>
            <a:r>
              <a:rPr sz="1710" spc="50" dirty="0">
                <a:latin typeface="Arial MT"/>
                <a:cs typeface="Arial MT"/>
              </a:rPr>
              <a:t>-S</a:t>
            </a:r>
            <a:r>
              <a:rPr sz="1340" spc="50" dirty="0">
                <a:latin typeface="Arial MT"/>
                <a:cs typeface="Arial MT"/>
              </a:rPr>
              <a:t>TATE</a:t>
            </a:r>
            <a:r>
              <a:rPr sz="1710" spc="50" dirty="0">
                <a:latin typeface="Arial MT"/>
                <a:cs typeface="Arial MT"/>
              </a:rPr>
              <a:t>[</a:t>
            </a:r>
            <a:r>
              <a:rPr sz="1710" i="1" spc="50" dirty="0">
                <a:latin typeface="Arial" panose="020B0604020202020204"/>
                <a:cs typeface="Arial" panose="020B0604020202020204"/>
              </a:rPr>
              <a:t>problem</a:t>
            </a:r>
            <a:r>
              <a:rPr sz="1710" spc="50" dirty="0">
                <a:latin typeface="Arial MT"/>
                <a:cs typeface="Arial MT"/>
              </a:rPr>
              <a:t>]),</a:t>
            </a:r>
            <a:r>
              <a:rPr sz="1710" i="1" spc="50" dirty="0">
                <a:latin typeface="Arial" panose="020B0604020202020204"/>
                <a:cs typeface="Arial" panose="020B0604020202020204"/>
              </a:rPr>
              <a:t>fringe</a:t>
            </a:r>
            <a:r>
              <a:rPr sz="1710" spc="50" dirty="0">
                <a:latin typeface="Arial MT"/>
                <a:cs typeface="Arial MT"/>
              </a:rPr>
              <a:t>)</a:t>
            </a:r>
            <a:endParaRPr sz="1710">
              <a:latin typeface="Arial MT"/>
              <a:cs typeface="Arial MT"/>
            </a:endParaRPr>
          </a:p>
          <a:p>
            <a:pPr marL="261620">
              <a:lnSpc>
                <a:spcPct val="100000"/>
              </a:lnSpc>
              <a:spcBef>
                <a:spcPts val="655"/>
              </a:spcBef>
            </a:pPr>
            <a:r>
              <a:rPr sz="1710" b="1" dirty="0">
                <a:latin typeface="Arial" panose="020B0604020202020204"/>
                <a:cs typeface="Arial" panose="020B0604020202020204"/>
              </a:rPr>
              <a:t>loop</a:t>
            </a:r>
            <a:r>
              <a:rPr sz="1710" b="1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do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525145">
              <a:lnSpc>
                <a:spcPct val="100000"/>
              </a:lnSpc>
              <a:spcBef>
                <a:spcPts val="710"/>
              </a:spcBef>
            </a:pPr>
            <a:r>
              <a:rPr sz="1710" b="1" dirty="0">
                <a:latin typeface="Arial" panose="020B0604020202020204"/>
                <a:cs typeface="Arial" panose="020B0604020202020204"/>
              </a:rPr>
              <a:t>if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 </a:t>
            </a:r>
            <a:r>
              <a:rPr sz="1710" i="1" dirty="0">
                <a:latin typeface="Arial" panose="020B0604020202020204"/>
                <a:cs typeface="Arial" panose="020B0604020202020204"/>
              </a:rPr>
              <a:t>fringe </a:t>
            </a:r>
            <a:r>
              <a:rPr sz="1710" spc="-5" dirty="0">
                <a:latin typeface="Arial MT"/>
                <a:cs typeface="Arial MT"/>
              </a:rPr>
              <a:t>is </a:t>
            </a:r>
            <a:r>
              <a:rPr sz="1710" dirty="0">
                <a:latin typeface="Arial MT"/>
                <a:cs typeface="Arial MT"/>
              </a:rPr>
              <a:t>empty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then</a:t>
            </a:r>
            <a:r>
              <a:rPr sz="1710" b="1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return</a:t>
            </a:r>
            <a:r>
              <a:rPr sz="1710" b="1" spc="10" dirty="0">
                <a:latin typeface="Arial" panose="020B0604020202020204"/>
                <a:cs typeface="Arial" panose="020B0604020202020204"/>
              </a:rPr>
              <a:t> </a:t>
            </a:r>
            <a:r>
              <a:rPr sz="1710" spc="-10" dirty="0">
                <a:latin typeface="Arial MT"/>
                <a:cs typeface="Arial MT"/>
              </a:rPr>
              <a:t>failure</a:t>
            </a:r>
            <a:endParaRPr sz="1710">
              <a:latin typeface="Arial MT"/>
              <a:cs typeface="Arial MT"/>
            </a:endParaRPr>
          </a:p>
          <a:p>
            <a:pPr marL="525145">
              <a:lnSpc>
                <a:spcPct val="100000"/>
              </a:lnSpc>
              <a:spcBef>
                <a:spcPts val="510"/>
              </a:spcBef>
            </a:pPr>
            <a:r>
              <a:rPr sz="1710" i="1" dirty="0">
                <a:latin typeface="Arial" panose="020B0604020202020204"/>
                <a:cs typeface="Arial" panose="020B0604020202020204"/>
              </a:rPr>
              <a:t>node</a:t>
            </a:r>
            <a:r>
              <a:rPr sz="1710" i="1" spc="10" dirty="0">
                <a:latin typeface="Arial" panose="020B0604020202020204"/>
                <a:cs typeface="Arial" panose="020B0604020202020204"/>
              </a:rPr>
              <a:t> </a:t>
            </a:r>
            <a:r>
              <a:rPr sz="1895" spc="345" dirty="0">
                <a:latin typeface="Cambria" panose="02040503050406030204"/>
                <a:cs typeface="Cambria" panose="02040503050406030204"/>
              </a:rPr>
              <a:t>←</a:t>
            </a:r>
            <a:r>
              <a:rPr sz="1895" spc="105" dirty="0">
                <a:latin typeface="Cambria" panose="02040503050406030204"/>
                <a:cs typeface="Cambria" panose="02040503050406030204"/>
              </a:rPr>
              <a:t> </a:t>
            </a:r>
            <a:r>
              <a:rPr sz="1710" spc="55" dirty="0">
                <a:latin typeface="Arial MT"/>
                <a:cs typeface="Arial MT"/>
              </a:rPr>
              <a:t>R</a:t>
            </a:r>
            <a:r>
              <a:rPr sz="1340" spc="55" dirty="0">
                <a:latin typeface="Arial MT"/>
                <a:cs typeface="Arial MT"/>
              </a:rPr>
              <a:t>EMOVE</a:t>
            </a:r>
            <a:r>
              <a:rPr sz="1710" spc="55" dirty="0">
                <a:latin typeface="Arial MT"/>
                <a:cs typeface="Arial MT"/>
              </a:rPr>
              <a:t>-F</a:t>
            </a:r>
            <a:r>
              <a:rPr sz="1340" spc="55" dirty="0">
                <a:latin typeface="Arial MT"/>
                <a:cs typeface="Arial MT"/>
              </a:rPr>
              <a:t>IRST</a:t>
            </a:r>
            <a:r>
              <a:rPr sz="1710" spc="55" dirty="0">
                <a:latin typeface="Arial MT"/>
                <a:cs typeface="Arial MT"/>
              </a:rPr>
              <a:t>(</a:t>
            </a:r>
            <a:r>
              <a:rPr sz="1710" i="1" spc="55" dirty="0">
                <a:latin typeface="Arial" panose="020B0604020202020204"/>
                <a:cs typeface="Arial" panose="020B0604020202020204"/>
              </a:rPr>
              <a:t>fringe</a:t>
            </a:r>
            <a:r>
              <a:rPr sz="1710" spc="55" dirty="0">
                <a:latin typeface="Arial MT"/>
                <a:cs typeface="Arial MT"/>
              </a:rPr>
              <a:t>)</a:t>
            </a:r>
            <a:endParaRPr sz="1710">
              <a:latin typeface="Arial MT"/>
              <a:cs typeface="Arial MT"/>
            </a:endParaRPr>
          </a:p>
          <a:p>
            <a:pPr marL="787400" marR="141605" indent="-262255">
              <a:lnSpc>
                <a:spcPts val="2930"/>
              </a:lnSpc>
              <a:spcBef>
                <a:spcPts val="170"/>
              </a:spcBef>
            </a:pPr>
            <a:r>
              <a:rPr sz="1710" b="1" dirty="0">
                <a:latin typeface="Arial" panose="020B0604020202020204"/>
                <a:cs typeface="Arial" panose="020B0604020202020204"/>
              </a:rPr>
              <a:t>if</a:t>
            </a:r>
            <a:r>
              <a:rPr sz="1710" b="1" spc="45" dirty="0">
                <a:latin typeface="Arial" panose="020B0604020202020204"/>
                <a:cs typeface="Arial" panose="020B0604020202020204"/>
              </a:rPr>
              <a:t> </a:t>
            </a:r>
            <a:r>
              <a:rPr sz="1710" spc="45" dirty="0">
                <a:latin typeface="Arial MT"/>
                <a:cs typeface="Arial MT"/>
              </a:rPr>
              <a:t>G</a:t>
            </a:r>
            <a:r>
              <a:rPr sz="1340" spc="45" dirty="0">
                <a:latin typeface="Arial MT"/>
                <a:cs typeface="Arial MT"/>
              </a:rPr>
              <a:t>OAL</a:t>
            </a:r>
            <a:r>
              <a:rPr sz="1710" spc="45" dirty="0">
                <a:latin typeface="Arial MT"/>
                <a:cs typeface="Arial MT"/>
              </a:rPr>
              <a:t>-T</a:t>
            </a:r>
            <a:r>
              <a:rPr sz="1340" spc="45" dirty="0">
                <a:latin typeface="Arial MT"/>
                <a:cs typeface="Arial MT"/>
              </a:rPr>
              <a:t>EST</a:t>
            </a:r>
            <a:r>
              <a:rPr sz="1710" spc="45" dirty="0">
                <a:latin typeface="Arial MT"/>
                <a:cs typeface="Arial MT"/>
              </a:rPr>
              <a:t>[</a:t>
            </a:r>
            <a:r>
              <a:rPr sz="1710" i="1" spc="45" dirty="0">
                <a:latin typeface="Arial" panose="020B0604020202020204"/>
                <a:cs typeface="Arial" panose="020B0604020202020204"/>
              </a:rPr>
              <a:t>problem</a:t>
            </a:r>
            <a:r>
              <a:rPr sz="1710" spc="45" dirty="0">
                <a:latin typeface="Arial MT"/>
                <a:cs typeface="Arial MT"/>
              </a:rPr>
              <a:t>]</a:t>
            </a:r>
            <a:r>
              <a:rPr sz="1710" spc="10" dirty="0">
                <a:latin typeface="Arial MT"/>
                <a:cs typeface="Arial MT"/>
              </a:rPr>
              <a:t> </a:t>
            </a:r>
            <a:r>
              <a:rPr sz="1710" dirty="0">
                <a:latin typeface="Arial MT"/>
                <a:cs typeface="Arial MT"/>
              </a:rPr>
              <a:t>applied</a:t>
            </a:r>
            <a:r>
              <a:rPr sz="1710" spc="15" dirty="0">
                <a:latin typeface="Arial MT"/>
                <a:cs typeface="Arial MT"/>
              </a:rPr>
              <a:t> </a:t>
            </a:r>
            <a:r>
              <a:rPr sz="1710" dirty="0">
                <a:latin typeface="Arial MT"/>
                <a:cs typeface="Arial MT"/>
              </a:rPr>
              <a:t>to</a:t>
            </a:r>
            <a:r>
              <a:rPr sz="1710" spc="40" dirty="0">
                <a:latin typeface="Arial MT"/>
                <a:cs typeface="Arial MT"/>
              </a:rPr>
              <a:t> </a:t>
            </a:r>
            <a:r>
              <a:rPr sz="1710" spc="10" dirty="0">
                <a:latin typeface="Arial MT"/>
                <a:cs typeface="Arial MT"/>
              </a:rPr>
              <a:t>S</a:t>
            </a:r>
            <a:r>
              <a:rPr sz="1340" spc="10" dirty="0">
                <a:latin typeface="Arial MT"/>
                <a:cs typeface="Arial MT"/>
              </a:rPr>
              <a:t>TATE</a:t>
            </a:r>
            <a:r>
              <a:rPr sz="1710" spc="10" dirty="0">
                <a:latin typeface="Arial MT"/>
                <a:cs typeface="Arial MT"/>
              </a:rPr>
              <a:t>(</a:t>
            </a:r>
            <a:r>
              <a:rPr sz="1710" i="1" spc="10" dirty="0">
                <a:latin typeface="Arial" panose="020B0604020202020204"/>
                <a:cs typeface="Arial" panose="020B0604020202020204"/>
              </a:rPr>
              <a:t>node</a:t>
            </a:r>
            <a:r>
              <a:rPr sz="1710" spc="10" dirty="0">
                <a:latin typeface="Arial MT"/>
                <a:cs typeface="Arial MT"/>
              </a:rPr>
              <a:t>)</a:t>
            </a:r>
            <a:r>
              <a:rPr sz="1710" spc="5" dirty="0">
                <a:latin typeface="Arial MT"/>
                <a:cs typeface="Arial MT"/>
              </a:rPr>
              <a:t> </a:t>
            </a:r>
            <a:r>
              <a:rPr sz="1710" spc="-5" dirty="0">
                <a:latin typeface="Arial MT"/>
                <a:cs typeface="Arial MT"/>
              </a:rPr>
              <a:t>succeeds</a:t>
            </a:r>
            <a:r>
              <a:rPr sz="1710" spc="30" dirty="0">
                <a:latin typeface="Arial MT"/>
                <a:cs typeface="Arial MT"/>
              </a:rPr>
              <a:t>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then </a:t>
            </a:r>
            <a:r>
              <a:rPr sz="1710" b="1" spc="-50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return</a:t>
            </a:r>
            <a:r>
              <a:rPr sz="1710" b="1" spc="15" dirty="0">
                <a:latin typeface="Arial" panose="020B0604020202020204"/>
                <a:cs typeface="Arial" panose="020B0604020202020204"/>
              </a:rPr>
              <a:t> </a:t>
            </a:r>
            <a:r>
              <a:rPr sz="1710" i="1" dirty="0">
                <a:latin typeface="Arial" panose="020B0604020202020204"/>
                <a:cs typeface="Arial" panose="020B0604020202020204"/>
              </a:rPr>
              <a:t>node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525145">
              <a:lnSpc>
                <a:spcPct val="100000"/>
              </a:lnSpc>
              <a:spcBef>
                <a:spcPts val="480"/>
              </a:spcBef>
            </a:pPr>
            <a:r>
              <a:rPr sz="1710" b="1" spc="-5" dirty="0">
                <a:latin typeface="Arial" panose="020B0604020202020204"/>
                <a:cs typeface="Arial" panose="020B0604020202020204"/>
              </a:rPr>
              <a:t>else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787400">
              <a:lnSpc>
                <a:spcPct val="100000"/>
              </a:lnSpc>
              <a:spcBef>
                <a:spcPts val="510"/>
              </a:spcBef>
            </a:pPr>
            <a:r>
              <a:rPr sz="1710" i="1" dirty="0">
                <a:latin typeface="Arial" panose="020B0604020202020204"/>
                <a:cs typeface="Arial" panose="020B0604020202020204"/>
              </a:rPr>
              <a:t>fringe</a:t>
            </a:r>
            <a:r>
              <a:rPr sz="1710" i="1" spc="15" dirty="0">
                <a:latin typeface="Arial" panose="020B0604020202020204"/>
                <a:cs typeface="Arial" panose="020B0604020202020204"/>
              </a:rPr>
              <a:t> </a:t>
            </a:r>
            <a:r>
              <a:rPr sz="1895" spc="345" dirty="0">
                <a:latin typeface="Cambria" panose="02040503050406030204"/>
                <a:cs typeface="Cambria" panose="02040503050406030204"/>
              </a:rPr>
              <a:t>←</a:t>
            </a:r>
            <a:r>
              <a:rPr sz="1895" spc="110" dirty="0">
                <a:latin typeface="Cambria" panose="02040503050406030204"/>
                <a:cs typeface="Cambria" panose="02040503050406030204"/>
              </a:rPr>
              <a:t> </a:t>
            </a:r>
            <a:r>
              <a:rPr sz="1710" spc="50" dirty="0">
                <a:latin typeface="Arial MT"/>
                <a:cs typeface="Arial MT"/>
              </a:rPr>
              <a:t>I</a:t>
            </a:r>
            <a:r>
              <a:rPr sz="1340" spc="50" dirty="0">
                <a:latin typeface="Arial MT"/>
                <a:cs typeface="Arial MT"/>
              </a:rPr>
              <a:t>NSERT</a:t>
            </a:r>
            <a:r>
              <a:rPr sz="1710" spc="50" dirty="0">
                <a:latin typeface="Arial MT"/>
                <a:cs typeface="Arial MT"/>
              </a:rPr>
              <a:t>-A</a:t>
            </a:r>
            <a:r>
              <a:rPr sz="1340" spc="50" dirty="0">
                <a:latin typeface="Arial MT"/>
                <a:cs typeface="Arial MT"/>
              </a:rPr>
              <a:t>LL</a:t>
            </a:r>
            <a:r>
              <a:rPr sz="1710" spc="50" dirty="0">
                <a:latin typeface="Arial MT"/>
                <a:cs typeface="Arial MT"/>
              </a:rPr>
              <a:t>(E</a:t>
            </a:r>
            <a:r>
              <a:rPr sz="1340" spc="50" dirty="0">
                <a:latin typeface="Arial MT"/>
                <a:cs typeface="Arial MT"/>
              </a:rPr>
              <a:t>XPAND</a:t>
            </a:r>
            <a:r>
              <a:rPr sz="1710" spc="50" dirty="0">
                <a:latin typeface="Arial MT"/>
                <a:cs typeface="Arial MT"/>
              </a:rPr>
              <a:t>(</a:t>
            </a:r>
            <a:r>
              <a:rPr sz="1710" i="1" spc="50" dirty="0">
                <a:latin typeface="Arial" panose="020B0604020202020204"/>
                <a:cs typeface="Arial" panose="020B0604020202020204"/>
              </a:rPr>
              <a:t>node</a:t>
            </a:r>
            <a:r>
              <a:rPr sz="1710" spc="50" dirty="0">
                <a:latin typeface="Arial MT"/>
                <a:cs typeface="Arial MT"/>
              </a:rPr>
              <a:t>,</a:t>
            </a:r>
            <a:r>
              <a:rPr sz="1710" spc="-235" dirty="0">
                <a:latin typeface="Arial MT"/>
                <a:cs typeface="Arial MT"/>
              </a:rPr>
              <a:t> </a:t>
            </a:r>
            <a:r>
              <a:rPr sz="1710" i="1" spc="-5" dirty="0">
                <a:latin typeface="Arial" panose="020B0604020202020204"/>
                <a:cs typeface="Arial" panose="020B0604020202020204"/>
              </a:rPr>
              <a:t>problem</a:t>
            </a:r>
            <a:r>
              <a:rPr sz="1710" spc="-5" dirty="0">
                <a:latin typeface="Arial MT"/>
                <a:cs typeface="Arial MT"/>
              </a:rPr>
              <a:t>),</a:t>
            </a:r>
            <a:r>
              <a:rPr sz="1710" spc="-235" dirty="0">
                <a:latin typeface="Arial MT"/>
                <a:cs typeface="Arial MT"/>
              </a:rPr>
              <a:t> </a:t>
            </a:r>
            <a:r>
              <a:rPr sz="1710" i="1" dirty="0">
                <a:latin typeface="Arial" panose="020B0604020202020204"/>
                <a:cs typeface="Arial" panose="020B0604020202020204"/>
              </a:rPr>
              <a:t>fringe</a:t>
            </a:r>
            <a:r>
              <a:rPr sz="1710" dirty="0">
                <a:latin typeface="Arial MT"/>
                <a:cs typeface="Arial MT"/>
              </a:rPr>
              <a:t>)</a:t>
            </a:r>
            <a:endParaRPr sz="1710">
              <a:latin typeface="Arial MT"/>
              <a:cs typeface="Arial MT"/>
            </a:endParaRPr>
          </a:p>
          <a:p>
            <a:pPr marL="261620">
              <a:lnSpc>
                <a:spcPct val="100000"/>
              </a:lnSpc>
              <a:spcBef>
                <a:spcPts val="665"/>
              </a:spcBef>
            </a:pPr>
            <a:r>
              <a:rPr sz="1710" b="1" dirty="0">
                <a:latin typeface="Arial" panose="020B0604020202020204"/>
                <a:cs typeface="Arial" panose="020B0604020202020204"/>
              </a:rPr>
              <a:t>end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4856" y="5449753"/>
            <a:ext cx="808515" cy="980440"/>
          </a:xfrm>
          <a:prstGeom prst="rect">
            <a:avLst/>
          </a:prstGeom>
        </p:spPr>
        <p:txBody>
          <a:bodyPr vert="horz" wrap="square" lIns="0" tIns="11743" rIns="0" bIns="0" rtlCol="0">
            <a:spAutoFit/>
          </a:bodyPr>
          <a:lstStyle/>
          <a:p>
            <a:pPr marL="12700" marR="5080">
              <a:lnSpc>
                <a:spcPct val="123000"/>
              </a:lnSpc>
              <a:spcBef>
                <a:spcPts val="100"/>
              </a:spcBef>
            </a:pPr>
            <a:r>
              <a:rPr sz="1710" b="1" spc="5" dirty="0">
                <a:latin typeface="Arial" panose="020B0604020202020204"/>
                <a:cs typeface="Arial" panose="020B0604020202020204"/>
              </a:rPr>
              <a:t>fringe </a:t>
            </a:r>
            <a:r>
              <a:rPr sz="1710" b="1" spc="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State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 Expand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53490" y="5449753"/>
            <a:ext cx="5858071" cy="992505"/>
          </a:xfrm>
          <a:prstGeom prst="rect">
            <a:avLst/>
          </a:prstGeom>
        </p:spPr>
        <p:txBody>
          <a:bodyPr vert="horz" wrap="square" lIns="0" tIns="72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1710" b="1" spc="5" dirty="0">
                <a:latin typeface="Arial" panose="020B0604020202020204"/>
                <a:cs typeface="Arial" panose="020B0604020202020204"/>
              </a:rPr>
              <a:t>queue</a:t>
            </a:r>
            <a:r>
              <a:rPr sz="1710" b="1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of</a:t>
            </a:r>
            <a:r>
              <a:rPr sz="171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nodes</a:t>
            </a:r>
            <a:r>
              <a:rPr sz="1710" b="1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not</a:t>
            </a:r>
            <a:r>
              <a:rPr sz="171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yet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considered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1710" b="1" dirty="0">
                <a:latin typeface="Arial" panose="020B0604020202020204"/>
                <a:cs typeface="Arial" panose="020B0604020202020204"/>
              </a:rPr>
              <a:t>gives</a:t>
            </a:r>
            <a:r>
              <a:rPr sz="171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the</a:t>
            </a:r>
            <a:r>
              <a:rPr sz="171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state</a:t>
            </a:r>
            <a:r>
              <a:rPr sz="1710" b="1" spc="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that</a:t>
            </a:r>
            <a:r>
              <a:rPr sz="171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is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represented</a:t>
            </a:r>
            <a:r>
              <a:rPr sz="1710" b="1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by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i="1" spc="5" dirty="0">
                <a:latin typeface="Arial" panose="020B0604020202020204"/>
                <a:cs typeface="Arial" panose="020B0604020202020204"/>
              </a:rPr>
              <a:t>node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1710" b="1" dirty="0">
                <a:latin typeface="Arial" panose="020B0604020202020204"/>
                <a:cs typeface="Arial" panose="020B0604020202020204"/>
              </a:rPr>
              <a:t>creates</a:t>
            </a:r>
            <a:r>
              <a:rPr sz="1710" b="1" spc="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new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nodes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by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applying</a:t>
            </a:r>
            <a:r>
              <a:rPr sz="1710" b="1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possible</a:t>
            </a:r>
            <a:r>
              <a:rPr sz="1710" b="1" spc="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actions</a:t>
            </a:r>
            <a:r>
              <a:rPr sz="1710" b="1" spc="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to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i="1" spc="5" dirty="0">
                <a:latin typeface="Arial" panose="020B0604020202020204"/>
                <a:cs typeface="Arial" panose="020B0604020202020204"/>
              </a:rPr>
              <a:t>node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3560" y="191135"/>
            <a:ext cx="6865620" cy="688340"/>
          </a:xfrm>
          <a:prstGeom prst="rect">
            <a:avLst/>
          </a:prstGeom>
        </p:spPr>
        <p:txBody>
          <a:bodyPr vert="horz" wrap="square" lIns="0" tIns="1174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Search</a:t>
            </a:r>
            <a:r>
              <a:rPr spc="-75" dirty="0"/>
              <a:t> </a:t>
            </a:r>
            <a:r>
              <a:rPr dirty="0"/>
              <a:t>strategies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74865" y="1195497"/>
            <a:ext cx="3796561" cy="1538605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Strategy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1710" b="1" dirty="0">
                <a:latin typeface="Arial" panose="020B0604020202020204"/>
                <a:cs typeface="Arial" panose="020B0604020202020204"/>
              </a:rPr>
              <a:t>Defines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the</a:t>
            </a:r>
            <a:r>
              <a:rPr sz="171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order</a:t>
            </a:r>
            <a:r>
              <a:rPr sz="1710" b="1" spc="-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of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node</a:t>
            </a:r>
            <a:r>
              <a:rPr sz="171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expansion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endParaRPr sz="194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745"/>
              </a:spcBef>
            </a:pPr>
            <a:r>
              <a:rPr sz="1710" b="1" spc="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Important</a:t>
            </a:r>
            <a:r>
              <a:rPr sz="1710" b="1" spc="-1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properties</a:t>
            </a:r>
            <a:r>
              <a:rPr sz="1710" b="1" spc="-3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1710" b="1" spc="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strategies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863" y="2656759"/>
            <a:ext cx="1838390" cy="149288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 marR="5080">
              <a:lnSpc>
                <a:spcPct val="141000"/>
              </a:lnSpc>
              <a:spcBef>
                <a:spcPts val="95"/>
              </a:spcBef>
            </a:pPr>
            <a:r>
              <a:rPr sz="1710" b="1" dirty="0">
                <a:latin typeface="Arial" panose="020B0604020202020204"/>
                <a:cs typeface="Arial" panose="020B0604020202020204"/>
              </a:rPr>
              <a:t>completeness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time complexity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space</a:t>
            </a:r>
            <a:r>
              <a:rPr sz="1710" b="1" spc="-8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complexity </a:t>
            </a:r>
            <a:r>
              <a:rPr sz="1710" b="1" spc="-50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optimality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80879" y="2656759"/>
            <a:ext cx="4497627" cy="149288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 marR="5080">
              <a:lnSpc>
                <a:spcPct val="141000"/>
              </a:lnSpc>
              <a:spcBef>
                <a:spcPts val="95"/>
              </a:spcBef>
            </a:pPr>
            <a:r>
              <a:rPr sz="1710" b="1" spc="5" dirty="0">
                <a:latin typeface="Arial" panose="020B0604020202020204"/>
                <a:cs typeface="Arial" panose="020B0604020202020204"/>
              </a:rPr>
              <a:t>does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it 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always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find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a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solution if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one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exists? </a:t>
            </a:r>
            <a:r>
              <a:rPr sz="1710" b="1" spc="-50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number of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nodes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generated/expanded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maximum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number of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nodes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in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memory </a:t>
            </a:r>
            <a:r>
              <a:rPr sz="1710" b="1" spc="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does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it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always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find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a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least-cost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 solution?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4865" y="4557745"/>
            <a:ext cx="5518694" cy="1459865"/>
          </a:xfrm>
          <a:prstGeom prst="rect">
            <a:avLst/>
          </a:prstGeom>
        </p:spPr>
        <p:txBody>
          <a:bodyPr vert="horz" wrap="square" lIns="0" tIns="733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1710" b="1" spc="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Time</a:t>
            </a:r>
            <a:r>
              <a:rPr sz="1710" b="1" spc="-2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and</a:t>
            </a:r>
            <a:r>
              <a:rPr sz="1710" b="1" spc="-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space</a:t>
            </a:r>
            <a:r>
              <a:rPr sz="1710" b="1" spc="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complexity</a:t>
            </a:r>
            <a:r>
              <a:rPr sz="1710" b="1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spc="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measured</a:t>
            </a:r>
            <a:r>
              <a:rPr sz="1710" b="1" spc="-3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in </a:t>
            </a:r>
            <a:r>
              <a:rPr sz="1710" b="1" spc="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terms</a:t>
            </a:r>
            <a:r>
              <a:rPr sz="1710" b="1" spc="-2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of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  <a:tabLst>
                <a:tab pos="516890" algn="l"/>
              </a:tabLst>
            </a:pPr>
            <a:r>
              <a:rPr sz="1895" i="1" spc="5" dirty="0">
                <a:latin typeface="Times New Roman" panose="02020603050405020304"/>
                <a:cs typeface="Times New Roman" panose="02020603050405020304"/>
              </a:rPr>
              <a:t>b	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maximum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branching factor</a:t>
            </a:r>
            <a:r>
              <a:rPr sz="1710" b="1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of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the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search</a:t>
            </a:r>
            <a:r>
              <a:rPr sz="1710" b="1" spc="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tree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  <a:tabLst>
                <a:tab pos="516890" algn="l"/>
              </a:tabLst>
            </a:pPr>
            <a:r>
              <a:rPr sz="1895" i="1" spc="5" dirty="0">
                <a:latin typeface="Times New Roman" panose="02020603050405020304"/>
                <a:cs typeface="Times New Roman" panose="02020603050405020304"/>
              </a:rPr>
              <a:t>d	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depth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of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a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solution</a:t>
            </a:r>
            <a:r>
              <a:rPr sz="1710" b="1" spc="3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with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minimal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distance</a:t>
            </a:r>
            <a:r>
              <a:rPr sz="1710" b="1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to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 root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  <a:tabLst>
                <a:tab pos="516890" algn="l"/>
              </a:tabLst>
            </a:pPr>
            <a:r>
              <a:rPr sz="1895" i="1" spc="10" dirty="0">
                <a:latin typeface="Times New Roman" panose="02020603050405020304"/>
                <a:cs typeface="Times New Roman" panose="02020603050405020304"/>
              </a:rPr>
              <a:t>m	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maximum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depth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of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the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state</a:t>
            </a:r>
            <a:r>
              <a:rPr sz="1710" b="1" spc="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space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(may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be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895" spc="5" dirty="0">
                <a:latin typeface="Symbol" panose="05050102010706020507"/>
                <a:cs typeface="Symbol" panose="05050102010706020507"/>
              </a:rPr>
              <a:t>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)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6" name="Rectangle 2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Searching for solutions </a:t>
            </a:r>
            <a:endParaRPr lang="zh-TW" altLang="en-US" dirty="0">
              <a:solidFill>
                <a:srgbClr val="1D0401"/>
              </a:solidFill>
            </a:endParaRPr>
          </a:p>
        </p:txBody>
      </p:sp>
      <p:sp>
        <p:nvSpPr>
          <p:cNvPr id="36867" name="Rectangle 3"/>
          <p:cNvSpPr>
            <a:spLocks noGrp="1"/>
          </p:cNvSpPr>
          <p:nvPr>
            <p:ph idx="1" hasCustomPrompt="1"/>
          </p:nvPr>
        </p:nvSpPr>
        <p:spPr>
          <a:xfrm>
            <a:off x="685800" y="1600200"/>
            <a:ext cx="7772400" cy="41148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Finding out a solution is done by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1D0401"/>
                </a:solidFill>
              </a:rPr>
              <a:t>searching through the state space</a:t>
            </a:r>
            <a:endParaRPr lang="en-US" altLang="zh-TW">
              <a:solidFill>
                <a:srgbClr val="1D0401"/>
              </a:solidFill>
            </a:endParaRPr>
          </a:p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All problems are transformed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1D0401"/>
                </a:solidFill>
              </a:rPr>
              <a:t>as a search tree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1D0401"/>
                </a:solidFill>
              </a:rPr>
              <a:t>generated by the initial state and successor function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>
              <a:buNone/>
            </a:pPr>
            <a:endParaRPr lang="zh-TW" altLang="en-US" dirty="0">
              <a:solidFill>
                <a:srgbClr val="1D040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90" name="Rectangle 2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Search tree</a:t>
            </a:r>
            <a:endParaRPr lang="en-US" altLang="zh-TW">
              <a:solidFill>
                <a:srgbClr val="1D0401"/>
              </a:solidFill>
            </a:endParaRPr>
          </a:p>
        </p:txBody>
      </p:sp>
      <p:sp>
        <p:nvSpPr>
          <p:cNvPr id="37891" name="Rectangle 3"/>
          <p:cNvSpPr>
            <a:spLocks noGrp="1"/>
          </p:cNvSpPr>
          <p:nvPr>
            <p:ph idx="1" hasCustomPrompt="1"/>
          </p:nvPr>
        </p:nvSpPr>
        <p:spPr>
          <a:xfrm>
            <a:off x="381000" y="1600200"/>
            <a:ext cx="8458200" cy="5029200"/>
          </a:xfrm>
        </p:spPr>
        <p:txBody>
          <a:bodyPr vert="horz" wrap="square" lIns="91440" tIns="45720" rIns="91440" bIns="45720" anchor="t" anchorCtr="0"/>
          <a:p>
            <a:pPr eaLnBrk="1" hangingPunct="1">
              <a:lnSpc>
                <a:spcPct val="90000"/>
              </a:lnSpc>
            </a:pPr>
            <a:r>
              <a:rPr lang="en-US" altLang="zh-TW" b="1">
                <a:solidFill>
                  <a:srgbClr val="1D0401"/>
                </a:solidFill>
              </a:rPr>
              <a:t>Initial state</a:t>
            </a:r>
            <a:r>
              <a:rPr lang="en-US" altLang="zh-TW">
                <a:solidFill>
                  <a:srgbClr val="1D0401"/>
                </a:solidFill>
              </a:rPr>
              <a:t> 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1D0401"/>
                </a:solidFill>
              </a:rPr>
              <a:t>The root of the search tree is a </a:t>
            </a:r>
            <a:r>
              <a:rPr lang="en-US" altLang="zh-TW" b="1">
                <a:solidFill>
                  <a:srgbClr val="1D0401"/>
                </a:solidFill>
              </a:rPr>
              <a:t>search node</a:t>
            </a:r>
            <a:endParaRPr lang="en-US" altLang="zh-TW" b="1">
              <a:solidFill>
                <a:srgbClr val="1D040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b="1">
                <a:solidFill>
                  <a:srgbClr val="1D0401"/>
                </a:solidFill>
              </a:rPr>
              <a:t>Expanding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1D0401"/>
                </a:solidFill>
              </a:rPr>
              <a:t>applying successor function to the current state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1D0401"/>
                </a:solidFill>
              </a:rPr>
              <a:t>thereby generating a new set of states</a:t>
            </a:r>
            <a:endParaRPr lang="en-US" altLang="zh-TW">
              <a:solidFill>
                <a:srgbClr val="1D040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b="1">
                <a:solidFill>
                  <a:srgbClr val="1D0401"/>
                </a:solidFill>
              </a:rPr>
              <a:t>leaf nodes</a:t>
            </a:r>
            <a:r>
              <a:rPr lang="en-US" altLang="zh-TW">
                <a:solidFill>
                  <a:srgbClr val="1D0401"/>
                </a:solidFill>
              </a:rPr>
              <a:t> 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1D0401"/>
                </a:solidFill>
              </a:rPr>
              <a:t>the states having no successors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>
              <a:lnSpc>
                <a:spcPct val="90000"/>
              </a:lnSpc>
              <a:buNone/>
            </a:pPr>
            <a:r>
              <a:rPr lang="en-US" altLang="zh-TW" u="sng">
                <a:solidFill>
                  <a:srgbClr val="1D0401"/>
                </a:solidFill>
              </a:rPr>
              <a:t>Fringe : </a:t>
            </a:r>
            <a:r>
              <a:rPr>
                <a:solidFill>
                  <a:srgbClr val="1D0401"/>
                </a:solidFill>
              </a:rPr>
              <a:t>Set of search nodes that have not been expanded yet.</a:t>
            </a:r>
            <a:endParaRPr lang="en-US" altLang="zh-TW">
              <a:solidFill>
                <a:srgbClr val="1D040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>
                <a:solidFill>
                  <a:srgbClr val="1D0401"/>
                </a:solidFill>
              </a:rPr>
              <a:t>Refer to next figure</a:t>
            </a:r>
            <a:endParaRPr lang="en-US" altLang="zh-TW">
              <a:solidFill>
                <a:srgbClr val="1D040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Title 8193"/>
          <p:cNvSpPr>
            <a:spLocks noGrp="1"/>
          </p:cNvSpPr>
          <p:nvPr>
            <p:ph type="title"/>
          </p:nvPr>
        </p:nvSpPr>
        <p:spPr>
          <a:xfrm>
            <a:off x="685800" y="143510"/>
            <a:ext cx="7772400" cy="718820"/>
          </a:xfrm>
        </p:spPr>
        <p:txBody>
          <a:bodyPr anchor="ctr" anchorCtr="0"/>
          <a:p>
            <a:r>
              <a:t>Building goal-based agents</a:t>
            </a:r>
          </a:p>
        </p:txBody>
      </p:sp>
      <p:sp>
        <p:nvSpPr>
          <p:cNvPr id="8195" name="Text Placeholder 8194"/>
          <p:cNvSpPr>
            <a:spLocks noGrp="1"/>
          </p:cNvSpPr>
          <p:nvPr>
            <p:ph type="body" idx="1"/>
          </p:nvPr>
        </p:nvSpPr>
        <p:spPr>
          <a:xfrm>
            <a:off x="685800" y="1447800"/>
            <a:ext cx="7772400" cy="2971800"/>
          </a:xfrm>
        </p:spPr>
        <p:txBody>
          <a:bodyPr/>
          <a:p>
            <a:pPr>
              <a:lnSpc>
                <a:spcPct val="90000"/>
              </a:lnSpc>
              <a:buNone/>
            </a:pPr>
            <a:r>
              <a:rPr b="1"/>
              <a:t>To build a goal-based agent we need to answer the following questions:</a:t>
            </a:r>
            <a:r>
              <a:t> </a:t>
            </a:r>
          </a:p>
          <a:p>
            <a:pPr lvl="1">
              <a:lnSpc>
                <a:spcPct val="90000"/>
              </a:lnSpc>
            </a:pPr>
            <a:r>
              <a:rPr sz="2400"/>
              <a:t>What is the </a:t>
            </a:r>
            <a:r>
              <a:rPr sz="2400" u="sng"/>
              <a:t>goal</a:t>
            </a:r>
            <a:r>
              <a:rPr sz="2400"/>
              <a:t> to be achieved?</a:t>
            </a:r>
            <a:endParaRPr sz="2400"/>
          </a:p>
          <a:p>
            <a:pPr lvl="1">
              <a:lnSpc>
                <a:spcPct val="90000"/>
              </a:lnSpc>
            </a:pPr>
            <a:r>
              <a:rPr sz="2400"/>
              <a:t>What are the </a:t>
            </a:r>
            <a:r>
              <a:rPr sz="2400" u="sng"/>
              <a:t>actions</a:t>
            </a:r>
            <a:r>
              <a:rPr sz="2400"/>
              <a:t>?</a:t>
            </a:r>
            <a:endParaRPr sz="2400"/>
          </a:p>
          <a:p>
            <a:pPr lvl="1">
              <a:lnSpc>
                <a:spcPct val="90000"/>
              </a:lnSpc>
            </a:pPr>
            <a:r>
              <a:rPr sz="2400"/>
              <a:t>What is the </a:t>
            </a:r>
            <a:r>
              <a:rPr sz="2400" u="sng"/>
              <a:t>representation</a:t>
            </a:r>
            <a:r>
              <a:rPr sz="2400"/>
              <a:t>?</a:t>
            </a:r>
            <a:endParaRPr sz="2400"/>
          </a:p>
          <a:p>
            <a:pPr lvl="2">
              <a:lnSpc>
                <a:spcPct val="90000"/>
              </a:lnSpc>
            </a:pPr>
            <a:r>
              <a:rPr sz="2000"/>
              <a:t>E.g., what </a:t>
            </a:r>
            <a:r>
              <a:rPr sz="2000" i="1"/>
              <a:t>relevant </a:t>
            </a:r>
            <a:r>
              <a:rPr sz="2000"/>
              <a:t>information is necessary to encode in order to describe the state of the world, describe the available transitions, and solve the problem?)</a:t>
            </a:r>
            <a:endParaRPr sz="2000"/>
          </a:p>
        </p:txBody>
      </p:sp>
      <p:sp>
        <p:nvSpPr>
          <p:cNvPr id="8196" name="Freeform 8195"/>
          <p:cNvSpPr/>
          <p:nvPr/>
        </p:nvSpPr>
        <p:spPr>
          <a:xfrm>
            <a:off x="685800" y="4572000"/>
            <a:ext cx="1600200" cy="1600200"/>
          </a:xfrm>
          <a:custGeom>
            <a:avLst/>
            <a:gdLst/>
            <a:ahLst/>
            <a:cxnLst/>
            <a:pathLst>
              <a:path w="1008" h="1008">
                <a:moveTo>
                  <a:pt x="288" y="0"/>
                </a:moveTo>
                <a:lnTo>
                  <a:pt x="624" y="96"/>
                </a:lnTo>
                <a:lnTo>
                  <a:pt x="825" y="255"/>
                </a:lnTo>
                <a:lnTo>
                  <a:pt x="720" y="753"/>
                </a:lnTo>
                <a:lnTo>
                  <a:pt x="1008" y="672"/>
                </a:lnTo>
                <a:lnTo>
                  <a:pt x="912" y="1008"/>
                </a:lnTo>
                <a:lnTo>
                  <a:pt x="288" y="912"/>
                </a:lnTo>
                <a:lnTo>
                  <a:pt x="144" y="624"/>
                </a:lnTo>
                <a:lnTo>
                  <a:pt x="288" y="543"/>
                </a:lnTo>
                <a:lnTo>
                  <a:pt x="192" y="288"/>
                </a:lnTo>
                <a:lnTo>
                  <a:pt x="0" y="192"/>
                </a:lnTo>
                <a:lnTo>
                  <a:pt x="240" y="48"/>
                </a:lnTo>
                <a:lnTo>
                  <a:pt x="288" y="0"/>
                </a:lnTo>
                <a:close/>
              </a:path>
            </a:pathLst>
          </a:custGeom>
          <a:solidFill>
            <a:schemeClr val="hlink">
              <a:alpha val="100000"/>
            </a:schemeClr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8198" name="Freeform 8197"/>
          <p:cNvSpPr>
            <a:spLocks noChangeAspect="1"/>
          </p:cNvSpPr>
          <p:nvPr/>
        </p:nvSpPr>
        <p:spPr>
          <a:xfrm>
            <a:off x="5865813" y="4648200"/>
            <a:ext cx="2439987" cy="1525588"/>
          </a:xfrm>
          <a:custGeom>
            <a:avLst/>
            <a:gdLst/>
            <a:ahLst/>
            <a:cxnLst/>
            <a:pathLst>
              <a:path w="1920" h="1200">
                <a:moveTo>
                  <a:pt x="432" y="720"/>
                </a:moveTo>
                <a:lnTo>
                  <a:pt x="1056" y="0"/>
                </a:lnTo>
                <a:lnTo>
                  <a:pt x="1440" y="240"/>
                </a:lnTo>
                <a:lnTo>
                  <a:pt x="1920" y="912"/>
                </a:lnTo>
                <a:lnTo>
                  <a:pt x="1728" y="1200"/>
                </a:lnTo>
                <a:lnTo>
                  <a:pt x="1152" y="912"/>
                </a:lnTo>
                <a:lnTo>
                  <a:pt x="1104" y="1200"/>
                </a:lnTo>
                <a:lnTo>
                  <a:pt x="816" y="1152"/>
                </a:lnTo>
                <a:lnTo>
                  <a:pt x="432" y="816"/>
                </a:lnTo>
                <a:lnTo>
                  <a:pt x="240" y="1200"/>
                </a:lnTo>
                <a:lnTo>
                  <a:pt x="0" y="336"/>
                </a:lnTo>
                <a:lnTo>
                  <a:pt x="432" y="720"/>
                </a:lnTo>
                <a:close/>
              </a:path>
            </a:pathLst>
          </a:custGeom>
          <a:solidFill>
            <a:schemeClr val="hlink">
              <a:alpha val="100000"/>
            </a:schemeClr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8199" name="Text Box 8198"/>
          <p:cNvSpPr txBox="1"/>
          <p:nvPr/>
        </p:nvSpPr>
        <p:spPr>
          <a:xfrm>
            <a:off x="1071563" y="4968875"/>
            <a:ext cx="909637" cy="8223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/>
            <a:r>
              <a:t>Initial</a:t>
            </a:r>
          </a:p>
          <a:p>
            <a:pPr algn="ctr"/>
            <a:r>
              <a:t>state</a:t>
            </a:r>
          </a:p>
        </p:txBody>
      </p:sp>
      <p:sp>
        <p:nvSpPr>
          <p:cNvPr id="8200" name="Text Box 8199"/>
          <p:cNvSpPr txBox="1"/>
          <p:nvPr/>
        </p:nvSpPr>
        <p:spPr>
          <a:xfrm>
            <a:off x="6919913" y="4968875"/>
            <a:ext cx="776287" cy="8223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/>
            <a:r>
              <a:t>Goal</a:t>
            </a:r>
          </a:p>
          <a:p>
            <a:pPr algn="ctr"/>
            <a:r>
              <a:t>state</a:t>
            </a:r>
          </a:p>
        </p:txBody>
      </p:sp>
      <p:sp>
        <p:nvSpPr>
          <p:cNvPr id="8201" name="Freeform 8200"/>
          <p:cNvSpPr/>
          <p:nvPr/>
        </p:nvSpPr>
        <p:spPr>
          <a:xfrm>
            <a:off x="1905000" y="4572000"/>
            <a:ext cx="3962400" cy="1905000"/>
          </a:xfrm>
          <a:custGeom>
            <a:avLst/>
            <a:gdLst/>
            <a:ahLst/>
            <a:cxnLst/>
            <a:pathLst>
              <a:path w="2496" h="1200">
                <a:moveTo>
                  <a:pt x="0" y="624"/>
                </a:moveTo>
                <a:lnTo>
                  <a:pt x="816" y="96"/>
                </a:lnTo>
                <a:lnTo>
                  <a:pt x="1008" y="528"/>
                </a:lnTo>
                <a:lnTo>
                  <a:pt x="768" y="864"/>
                </a:lnTo>
                <a:lnTo>
                  <a:pt x="1440" y="1008"/>
                </a:lnTo>
                <a:lnTo>
                  <a:pt x="1872" y="0"/>
                </a:lnTo>
                <a:lnTo>
                  <a:pt x="2064" y="480"/>
                </a:lnTo>
                <a:lnTo>
                  <a:pt x="1728" y="912"/>
                </a:lnTo>
                <a:lnTo>
                  <a:pt x="2160" y="1200"/>
                </a:lnTo>
                <a:lnTo>
                  <a:pt x="2064" y="816"/>
                </a:lnTo>
                <a:lnTo>
                  <a:pt x="2352" y="816"/>
                </a:lnTo>
                <a:lnTo>
                  <a:pt x="2208" y="0"/>
                </a:lnTo>
                <a:lnTo>
                  <a:pt x="2496" y="288"/>
                </a:lnTo>
              </a:path>
            </a:pathLst>
          </a:custGeom>
          <a:noFill/>
          <a:ln w="15875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  <p:txBody>
          <a:bodyPr/>
          <a:p>
            <a:endParaRPr lang="en-US"/>
          </a:p>
        </p:txBody>
      </p:sp>
      <p:sp>
        <p:nvSpPr>
          <p:cNvPr id="8202" name="Text Box 8201"/>
          <p:cNvSpPr txBox="1"/>
          <p:nvPr/>
        </p:nvSpPr>
        <p:spPr>
          <a:xfrm>
            <a:off x="3429000" y="4876800"/>
            <a:ext cx="1131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t>Actions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2" name="Rectangle 2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Search tree</a:t>
            </a:r>
            <a:endParaRPr lang="zh-TW" altLang="en-US" dirty="0">
              <a:solidFill>
                <a:srgbClr val="1D0401"/>
              </a:solidFill>
            </a:endParaRPr>
          </a:p>
        </p:txBody>
      </p:sp>
      <p:sp>
        <p:nvSpPr>
          <p:cNvPr id="40963" name="Rectangle 3"/>
          <p:cNvSpPr>
            <a:spLocks noGrp="1"/>
          </p:cNvSpPr>
          <p:nvPr>
            <p:ph idx="1" hasCustomPrompt="1"/>
          </p:nvPr>
        </p:nvSpPr>
        <p:spPr>
          <a:xfrm>
            <a:off x="533400" y="1600200"/>
            <a:ext cx="8305800" cy="4953000"/>
          </a:xfrm>
        </p:spPr>
        <p:txBody>
          <a:bodyPr vert="horz" wrap="square" lIns="91440" tIns="45720" rIns="91440" bIns="45720" anchor="t" anchorCtr="0"/>
          <a:p>
            <a:pPr eaLnBrk="1" hangingPunct="1">
              <a:lnSpc>
                <a:spcPct val="90000"/>
              </a:lnSpc>
            </a:pPr>
            <a:r>
              <a:rPr lang="en-US" altLang="zh-TW">
                <a:solidFill>
                  <a:srgbClr val="1D0401"/>
                </a:solidFill>
              </a:rPr>
              <a:t>The </a:t>
            </a:r>
            <a:r>
              <a:rPr lang="en-US" altLang="zh-TW" b="1">
                <a:solidFill>
                  <a:srgbClr val="1D0401"/>
                </a:solidFill>
              </a:rPr>
              <a:t>essence</a:t>
            </a:r>
            <a:r>
              <a:rPr lang="en-US" altLang="zh-TW">
                <a:solidFill>
                  <a:srgbClr val="1D0401"/>
                </a:solidFill>
              </a:rPr>
              <a:t> of searching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1D0401"/>
                </a:solidFill>
              </a:rPr>
              <a:t>in case the first choice is not correct </a:t>
            </a:r>
            <a:endParaRPr lang="zh-TW" altLang="en-US" dirty="0">
              <a:solidFill>
                <a:srgbClr val="1D0401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1D0401"/>
                </a:solidFill>
              </a:rPr>
              <a:t>choosing one option and keep others for later inspection</a:t>
            </a:r>
            <a:endParaRPr lang="en-US" altLang="zh-TW">
              <a:solidFill>
                <a:srgbClr val="1D040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>
                <a:solidFill>
                  <a:srgbClr val="1D0401"/>
                </a:solidFill>
              </a:rPr>
              <a:t>Hence we have the</a:t>
            </a:r>
            <a:r>
              <a:rPr lang="en-US" altLang="zh-TW" b="1">
                <a:solidFill>
                  <a:srgbClr val="1D0401"/>
                </a:solidFill>
              </a:rPr>
              <a:t> search strategy</a:t>
            </a:r>
            <a:r>
              <a:rPr lang="en-US" altLang="zh-TW">
                <a:solidFill>
                  <a:srgbClr val="1D0401"/>
                </a:solidFill>
              </a:rPr>
              <a:t> 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1D0401"/>
                </a:solidFill>
              </a:rPr>
              <a:t>which determines the choice of which state to expand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1D0401"/>
                </a:solidFill>
              </a:rPr>
              <a:t>good choice </a:t>
            </a:r>
            <a:r>
              <a:rPr lang="en-US" altLang="zh-TW">
                <a:solidFill>
                  <a:srgbClr val="1D0401"/>
                </a:solidFill>
                <a:sym typeface="Wingdings" panose="05000000000000000000" pitchFamily="2" charset="2"/>
              </a:rPr>
              <a:t> fewer work  faster</a:t>
            </a:r>
            <a:endParaRPr lang="en-US" altLang="zh-TW">
              <a:solidFill>
                <a:srgbClr val="1D040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>
                <a:solidFill>
                  <a:srgbClr val="1D0401"/>
                </a:solidFill>
              </a:rPr>
              <a:t>Important: 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1D0401"/>
                </a:solidFill>
              </a:rPr>
              <a:t>state space ≠ search tree</a:t>
            </a:r>
            <a:endParaRPr lang="en-US" altLang="zh-TW">
              <a:solidFill>
                <a:srgbClr val="1D040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10" name="Rectangle 2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>
                <a:solidFill>
                  <a:srgbClr val="0C0C12"/>
                </a:solidFill>
              </a:rPr>
              <a:t>Search tree</a:t>
            </a:r>
            <a:endParaRPr lang="en-US" altLang="zh-TW">
              <a:solidFill>
                <a:srgbClr val="0C0C12"/>
              </a:solidFill>
            </a:endParaRPr>
          </a:p>
        </p:txBody>
      </p:sp>
      <p:sp>
        <p:nvSpPr>
          <p:cNvPr id="43011" name="Rectangle 3"/>
          <p:cNvSpPr>
            <a:spLocks noGrp="1"/>
          </p:cNvSpPr>
          <p:nvPr>
            <p:ph idx="1" hasCustomPrompt="1"/>
          </p:nvPr>
        </p:nvSpPr>
        <p:spPr>
          <a:xfrm>
            <a:off x="228600" y="1600200"/>
            <a:ext cx="8686800" cy="47244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en-US" altLang="zh-TW">
                <a:solidFill>
                  <a:srgbClr val="0C0C12"/>
                </a:solidFill>
              </a:rPr>
              <a:t>A node is having five components:</a:t>
            </a:r>
            <a:endParaRPr lang="en-US" altLang="zh-TW">
              <a:solidFill>
                <a:srgbClr val="0C0C12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0C0C12"/>
                </a:solidFill>
              </a:rPr>
              <a:t>STATE: which state it is in the state space</a:t>
            </a:r>
            <a:endParaRPr lang="en-US" altLang="zh-TW">
              <a:solidFill>
                <a:srgbClr val="0C0C12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0C0C12"/>
                </a:solidFill>
              </a:rPr>
              <a:t>PARENT-NODE: from which node it is generated</a:t>
            </a:r>
            <a:endParaRPr lang="en-US" altLang="zh-TW">
              <a:solidFill>
                <a:srgbClr val="0C0C12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0C0C12"/>
                </a:solidFill>
              </a:rPr>
              <a:t>ACTION: which action applied to its parent-node to generate it</a:t>
            </a:r>
            <a:endParaRPr lang="en-US" altLang="zh-TW">
              <a:solidFill>
                <a:srgbClr val="0C0C12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0C0C12"/>
                </a:solidFill>
              </a:rPr>
              <a:t>PATH-COST: the cost, </a:t>
            </a:r>
            <a:r>
              <a:rPr lang="en-US" altLang="zh-TW" dirty="0" err="1">
                <a:solidFill>
                  <a:srgbClr val="0C0C12"/>
                </a:solidFill>
              </a:rPr>
              <a:t>g(n</a:t>
            </a:r>
            <a:r>
              <a:rPr lang="en-US" altLang="zh-TW">
                <a:solidFill>
                  <a:srgbClr val="0C0C12"/>
                </a:solidFill>
              </a:rPr>
              <a:t>), from initial state to the node n itself</a:t>
            </a:r>
            <a:endParaRPr lang="en-US" altLang="zh-TW">
              <a:solidFill>
                <a:srgbClr val="0C0C12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0C0C12"/>
                </a:solidFill>
              </a:rPr>
              <a:t>DEPTH: number of steps along the path from the initial state</a:t>
            </a:r>
            <a:endParaRPr lang="en-US" altLang="zh-TW">
              <a:solidFill>
                <a:srgbClr val="0C0C1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4034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990600"/>
            <a:ext cx="8610600" cy="52562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8" name="Rectangle 2"/>
          <p:cNvSpPr>
            <a:spLocks noGrp="1"/>
          </p:cNvSpPr>
          <p:nvPr>
            <p:ph type="title" hasCustomPrompt="1"/>
          </p:nvPr>
        </p:nvSpPr>
        <p:spPr>
          <a:xfrm>
            <a:off x="304800" y="425450"/>
            <a:ext cx="8458200" cy="1143000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 sz="3600">
                <a:solidFill>
                  <a:srgbClr val="0C0C12"/>
                </a:solidFill>
              </a:rPr>
              <a:t>Measuring problem-solving performance</a:t>
            </a:r>
            <a:endParaRPr lang="en-US" altLang="zh-TW" sz="3600">
              <a:solidFill>
                <a:srgbClr val="0C0C12"/>
              </a:solidFill>
            </a:endParaRPr>
          </a:p>
        </p:txBody>
      </p:sp>
      <p:sp>
        <p:nvSpPr>
          <p:cNvPr id="45059" name="Rectangle 4"/>
          <p:cNvSpPr>
            <a:spLocks noGrp="1"/>
          </p:cNvSpPr>
          <p:nvPr>
            <p:ph idx="1" hasCustomPrompt="1"/>
          </p:nvPr>
        </p:nvSpPr>
        <p:spPr>
          <a:xfrm>
            <a:off x="304800" y="1492250"/>
            <a:ext cx="8534400" cy="5105400"/>
          </a:xfrm>
        </p:spPr>
        <p:txBody>
          <a:bodyPr vert="horz" wrap="square" lIns="91440" tIns="45720" rIns="91440" bIns="45720" anchor="t" anchorCtr="0"/>
          <a:p>
            <a:pPr eaLnBrk="1" hangingPunct="1">
              <a:lnSpc>
                <a:spcPct val="90000"/>
              </a:lnSpc>
            </a:pPr>
            <a:r>
              <a:rPr lang="en-US" altLang="zh-TW">
                <a:solidFill>
                  <a:srgbClr val="0C0C12"/>
                </a:solidFill>
              </a:rPr>
              <a:t>The evaluation of a search strategy </a:t>
            </a:r>
            <a:endParaRPr lang="en-US" altLang="zh-TW">
              <a:solidFill>
                <a:srgbClr val="0C0C1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b="1">
                <a:solidFill>
                  <a:srgbClr val="0C0C12"/>
                </a:solidFill>
              </a:rPr>
              <a:t>Completeness:</a:t>
            </a:r>
            <a:endParaRPr lang="en-US" altLang="zh-TW" b="1">
              <a:solidFill>
                <a:srgbClr val="0C0C12"/>
              </a:solidFill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zh-TW">
                <a:solidFill>
                  <a:srgbClr val="0C0C12"/>
                </a:solidFill>
              </a:rPr>
              <a:t>is the strategy guaranteed to find a solution when there is one? </a:t>
            </a:r>
            <a:endParaRPr lang="en-US" altLang="zh-TW">
              <a:solidFill>
                <a:srgbClr val="0C0C12"/>
              </a:solidFill>
              <a:latin typeface="Wingdings" panose="05000000000000000000" pitchFamily="2" charset="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b="1">
                <a:solidFill>
                  <a:srgbClr val="0C0C12"/>
                </a:solidFill>
              </a:rPr>
              <a:t>Optimality</a:t>
            </a:r>
            <a:r>
              <a:rPr lang="en-US" altLang="zh-TW">
                <a:solidFill>
                  <a:srgbClr val="0C0C12"/>
                </a:solidFill>
              </a:rPr>
              <a:t>: </a:t>
            </a:r>
            <a:endParaRPr lang="en-US" altLang="zh-TW">
              <a:solidFill>
                <a:srgbClr val="0C0C12"/>
              </a:solidFill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zh-TW">
                <a:solidFill>
                  <a:srgbClr val="0C0C12"/>
                </a:solidFill>
              </a:rPr>
              <a:t>does the strategy find the highest-quality solution when there are several different solutions? </a:t>
            </a:r>
            <a:endParaRPr lang="zh-TW" altLang="en-US" dirty="0">
              <a:solidFill>
                <a:srgbClr val="0C0C1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b="1">
                <a:solidFill>
                  <a:srgbClr val="0C0C12"/>
                </a:solidFill>
              </a:rPr>
              <a:t>Time complexity</a:t>
            </a:r>
            <a:r>
              <a:rPr lang="en-US" altLang="zh-TW">
                <a:solidFill>
                  <a:srgbClr val="0C0C12"/>
                </a:solidFill>
              </a:rPr>
              <a:t>:</a:t>
            </a:r>
            <a:endParaRPr lang="en-US" altLang="zh-TW">
              <a:solidFill>
                <a:srgbClr val="0C0C12"/>
              </a:solidFill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zh-TW">
                <a:solidFill>
                  <a:srgbClr val="0C0C12"/>
                </a:solidFill>
              </a:rPr>
              <a:t>how long does it take to find a solution?</a:t>
            </a:r>
            <a:endParaRPr lang="en-US" altLang="zh-TW">
              <a:solidFill>
                <a:srgbClr val="0C0C1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b="1">
                <a:solidFill>
                  <a:srgbClr val="0C0C12"/>
                </a:solidFill>
              </a:rPr>
              <a:t>Space complexity</a:t>
            </a:r>
            <a:r>
              <a:rPr lang="en-US" altLang="zh-TW">
                <a:solidFill>
                  <a:srgbClr val="0C0C12"/>
                </a:solidFill>
              </a:rPr>
              <a:t>: </a:t>
            </a:r>
            <a:endParaRPr lang="en-US" altLang="zh-TW">
              <a:solidFill>
                <a:srgbClr val="0C0C12"/>
              </a:solidFill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zh-TW">
                <a:solidFill>
                  <a:srgbClr val="0C0C12"/>
                </a:solidFill>
              </a:rPr>
              <a:t>how much memory is needed to perform the search?</a:t>
            </a:r>
            <a:endParaRPr lang="en-US" altLang="zh-TW">
              <a:solidFill>
                <a:srgbClr val="0C0C1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31265" y="1981200"/>
            <a:ext cx="668083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2" name="Rectangle 2"/>
          <p:cNvSpPr>
            <a:spLocks noGrp="1"/>
          </p:cNvSpPr>
          <p:nvPr>
            <p:ph type="title" hasCustomPrompt="1"/>
          </p:nvPr>
        </p:nvSpPr>
        <p:spPr>
          <a:xfrm>
            <a:off x="304800" y="425450"/>
            <a:ext cx="8458200" cy="1143000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 sz="3600">
                <a:solidFill>
                  <a:srgbClr val="0C0C12"/>
                </a:solidFill>
              </a:rPr>
              <a:t>Measuring problem-solving performance </a:t>
            </a:r>
            <a:endParaRPr lang="zh-TW" altLang="en-US" sz="3600" dirty="0">
              <a:solidFill>
                <a:srgbClr val="0C0C12"/>
              </a:solidFill>
            </a:endParaRPr>
          </a:p>
        </p:txBody>
      </p:sp>
      <p:sp>
        <p:nvSpPr>
          <p:cNvPr id="46083" name="Rectangle 3"/>
          <p:cNvSpPr>
            <a:spLocks noGrp="1"/>
          </p:cNvSpPr>
          <p:nvPr>
            <p:ph idx="1" hasCustomPrompt="1"/>
          </p:nvPr>
        </p:nvSpPr>
        <p:spPr>
          <a:xfrm>
            <a:off x="304800" y="1568450"/>
            <a:ext cx="8458200" cy="5029200"/>
          </a:xfrm>
        </p:spPr>
        <p:txBody>
          <a:bodyPr vert="horz" wrap="square" lIns="91440" tIns="45720" rIns="91440" bIns="45720" anchor="t" anchorCtr="0"/>
          <a:p>
            <a:pPr eaLnBrk="1" hangingPunct="1">
              <a:lnSpc>
                <a:spcPct val="90000"/>
              </a:lnSpc>
            </a:pPr>
            <a:r>
              <a:rPr lang="en-US" altLang="zh-TW">
                <a:solidFill>
                  <a:srgbClr val="0C0C12"/>
                </a:solidFill>
              </a:rPr>
              <a:t>In AI, complexity is expressed in</a:t>
            </a:r>
            <a:endParaRPr lang="en-US" altLang="zh-TW">
              <a:solidFill>
                <a:srgbClr val="0C0C1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b="1">
                <a:solidFill>
                  <a:srgbClr val="0C0C12"/>
                </a:solidFill>
              </a:rPr>
              <a:t>b</a:t>
            </a:r>
            <a:r>
              <a:rPr lang="en-US" altLang="zh-TW">
                <a:solidFill>
                  <a:srgbClr val="0C0C12"/>
                </a:solidFill>
              </a:rPr>
              <a:t>, branching factor, maximum number of successors of any node</a:t>
            </a:r>
            <a:endParaRPr lang="en-US" altLang="zh-TW" b="1">
              <a:solidFill>
                <a:srgbClr val="0C0C1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b="1">
                <a:solidFill>
                  <a:srgbClr val="0C0C12"/>
                </a:solidFill>
              </a:rPr>
              <a:t>d</a:t>
            </a:r>
            <a:r>
              <a:rPr lang="en-US" altLang="zh-TW">
                <a:solidFill>
                  <a:srgbClr val="0C0C12"/>
                </a:solidFill>
              </a:rPr>
              <a:t>, the depth of the shallowest goal node.</a:t>
            </a:r>
            <a:endParaRPr lang="en-US" altLang="zh-TW">
              <a:solidFill>
                <a:srgbClr val="0C0C12"/>
              </a:solidFill>
            </a:endParaRPr>
          </a:p>
          <a:p>
            <a:pPr lvl="1" eaLnBrk="1" hangingPunct="1">
              <a:lnSpc>
                <a:spcPct val="90000"/>
              </a:lnSpc>
              <a:buNone/>
            </a:pPr>
            <a:r>
              <a:rPr lang="en-US" altLang="zh-TW" b="1">
                <a:solidFill>
                  <a:srgbClr val="3204B4"/>
                </a:solidFill>
              </a:rPr>
              <a:t>(</a:t>
            </a:r>
            <a:r>
              <a:rPr>
                <a:solidFill>
                  <a:srgbClr val="3204B4"/>
                </a:solidFill>
              </a:rPr>
              <a:t>depth of the least-cost solution)</a:t>
            </a:r>
            <a:endParaRPr lang="en-US" altLang="zh-TW" b="1">
              <a:solidFill>
                <a:srgbClr val="3204B4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b="1">
                <a:solidFill>
                  <a:srgbClr val="0C0C12"/>
                </a:solidFill>
              </a:rPr>
              <a:t>m</a:t>
            </a:r>
            <a:r>
              <a:rPr lang="en-US" altLang="zh-TW">
                <a:solidFill>
                  <a:srgbClr val="0C0C12"/>
                </a:solidFill>
              </a:rPr>
              <a:t>, the maximum length of any path in the state space</a:t>
            </a:r>
            <a:endParaRPr lang="en-US" altLang="zh-TW">
              <a:solidFill>
                <a:srgbClr val="0C0C12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>
                <a:solidFill>
                  <a:srgbClr val="0C0C12"/>
                </a:solidFill>
              </a:rPr>
              <a:t>Time and Space is measured in</a:t>
            </a:r>
            <a:endParaRPr lang="en-US" altLang="zh-TW">
              <a:solidFill>
                <a:srgbClr val="0C0C1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0C0C12"/>
                </a:solidFill>
              </a:rPr>
              <a:t>number of nodes generated during the search</a:t>
            </a:r>
            <a:endParaRPr lang="en-US" altLang="zh-TW">
              <a:solidFill>
                <a:srgbClr val="0C0C1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0C0C12"/>
                </a:solidFill>
              </a:rPr>
              <a:t>maximum number of nodes stored in memory</a:t>
            </a:r>
            <a:endParaRPr lang="en-US" altLang="zh-TW">
              <a:solidFill>
                <a:srgbClr val="0C0C12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spc="-5" dirty="0">
                <a:sym typeface="+mn-ea"/>
              </a:rPr>
              <a:t>Uninformed</a:t>
            </a:r>
            <a:r>
              <a:rPr spc="-45" dirty="0">
                <a:sym typeface="+mn-ea"/>
              </a:rPr>
              <a:t> </a:t>
            </a:r>
            <a:r>
              <a:rPr spc="-15" dirty="0">
                <a:sym typeface="+mn-ea"/>
              </a:rPr>
              <a:t>search</a:t>
            </a:r>
            <a:r>
              <a:rPr spc="-40" dirty="0">
                <a:sym typeface="+mn-ea"/>
              </a:rPr>
              <a:t>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5800" y="2035175"/>
            <a:ext cx="7772400" cy="400621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67435" y="1981200"/>
            <a:ext cx="7007860" cy="41148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569720"/>
            <a:ext cx="8229600" cy="416179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4400" y="1981200"/>
            <a:ext cx="731456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Rectangle 2"/>
          <p:cNvSpPr>
            <a:spLocks noGrp="1"/>
          </p:cNvSpPr>
          <p:nvPr>
            <p:ph type="title" hasCustomPrompt="1"/>
          </p:nvPr>
        </p:nvSpPr>
        <p:spPr>
          <a:xfrm>
            <a:off x="-767080" y="45085"/>
            <a:ext cx="9733280" cy="1143000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/>
              <a:t>Search</a:t>
            </a:r>
            <a:endParaRPr lang="en-US" altLang="zh-TW"/>
          </a:p>
        </p:txBody>
      </p:sp>
      <p:sp>
        <p:nvSpPr>
          <p:cNvPr id="8195" name="Rectangle 3"/>
          <p:cNvSpPr>
            <a:spLocks noGrp="1"/>
          </p:cNvSpPr>
          <p:nvPr>
            <p:ph idx="1" hasCustomPrompt="1"/>
          </p:nvPr>
        </p:nvSpPr>
        <p:spPr>
          <a:xfrm>
            <a:off x="685800" y="1600200"/>
            <a:ext cx="8153400" cy="48768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en-US" altLang="zh-TW">
                <a:solidFill>
                  <a:srgbClr val="0C0C12"/>
                </a:solidFill>
              </a:rPr>
              <a:t>Because there are many ways to achieve the same goal </a:t>
            </a:r>
            <a:endParaRPr lang="en-US" altLang="zh-TW">
              <a:solidFill>
                <a:srgbClr val="0C0C12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0C0C12"/>
                </a:solidFill>
              </a:rPr>
              <a:t>Those ways are together expressed as a tree</a:t>
            </a:r>
            <a:endParaRPr lang="en-US" altLang="zh-TW">
              <a:solidFill>
                <a:srgbClr val="0C0C12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0C0C12"/>
                </a:solidFill>
              </a:rPr>
              <a:t>Multiple options of unknown value at a point, </a:t>
            </a:r>
            <a:endParaRPr lang="en-US" altLang="zh-TW">
              <a:solidFill>
                <a:srgbClr val="0C0C12"/>
              </a:solidFill>
            </a:endParaRPr>
          </a:p>
          <a:p>
            <a:pPr lvl="2" eaLnBrk="1" hangingPunct="1"/>
            <a:r>
              <a:rPr lang="en-US" altLang="zh-TW">
                <a:solidFill>
                  <a:srgbClr val="0C0C12"/>
                </a:solidFill>
              </a:rPr>
              <a:t>the agent can examine different possible sequences of actions, and choose the best</a:t>
            </a:r>
            <a:endParaRPr lang="en-US" altLang="zh-TW">
              <a:solidFill>
                <a:srgbClr val="0C0C12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0C0C12"/>
                </a:solidFill>
              </a:rPr>
              <a:t>This process of looking for the best sequence is called </a:t>
            </a:r>
            <a:r>
              <a:rPr lang="en-US" altLang="zh-TW" b="1" i="1">
                <a:solidFill>
                  <a:srgbClr val="0C0C12"/>
                </a:solidFill>
              </a:rPr>
              <a:t>search</a:t>
            </a:r>
            <a:r>
              <a:rPr lang="en-US" altLang="zh-TW">
                <a:solidFill>
                  <a:srgbClr val="0C0C12"/>
                </a:solidFill>
              </a:rPr>
              <a:t> </a:t>
            </a:r>
            <a:endParaRPr lang="en-US" altLang="zh-TW">
              <a:solidFill>
                <a:srgbClr val="0C0C12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0C0C12"/>
                </a:solidFill>
              </a:rPr>
              <a:t>The best sequence is then a list of actions, called </a:t>
            </a:r>
            <a:r>
              <a:rPr lang="en-US" altLang="zh-TW" b="1" i="1">
                <a:solidFill>
                  <a:srgbClr val="0C0C12"/>
                </a:solidFill>
              </a:rPr>
              <a:t>solution</a:t>
            </a:r>
            <a:r>
              <a:rPr lang="en-US" altLang="zh-TW">
                <a:solidFill>
                  <a:srgbClr val="0C0C12"/>
                </a:solidFill>
              </a:rPr>
              <a:t> </a:t>
            </a:r>
            <a:endParaRPr lang="zh-TW" altLang="en-US" dirty="0">
              <a:solidFill>
                <a:srgbClr val="0C0C12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4400" y="1981200"/>
            <a:ext cx="731456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4400" y="1981200"/>
            <a:ext cx="731456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87450" y="1981200"/>
            <a:ext cx="676846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507490"/>
            <a:ext cx="8229600" cy="428625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4400" y="1981200"/>
            <a:ext cx="731456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4400" y="1981200"/>
            <a:ext cx="731456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4400" y="1981200"/>
            <a:ext cx="731456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98855" y="1981200"/>
            <a:ext cx="714565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48690" y="1981200"/>
            <a:ext cx="724535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b="3318"/>
          <a:stretch>
            <a:fillRect/>
          </a:stretch>
        </p:blipFill>
        <p:spPr>
          <a:xfrm>
            <a:off x="960120" y="1981200"/>
            <a:ext cx="7222490" cy="39782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Rectangle 2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>
                <a:solidFill>
                  <a:srgbClr val="0C0C12"/>
                </a:solidFill>
              </a:rPr>
              <a:t>Search algorithm </a:t>
            </a:r>
            <a:endParaRPr lang="zh-TW" altLang="en-US" dirty="0">
              <a:solidFill>
                <a:srgbClr val="0C0C12"/>
              </a:solidFill>
            </a:endParaRPr>
          </a:p>
        </p:txBody>
      </p:sp>
      <p:sp>
        <p:nvSpPr>
          <p:cNvPr id="9219" name="Rectangle 3"/>
          <p:cNvSpPr>
            <a:spLocks noGrp="1"/>
          </p:cNvSpPr>
          <p:nvPr>
            <p:ph idx="1" hasCustomPrompt="1"/>
          </p:nvPr>
        </p:nvSpPr>
        <p:spPr>
          <a:xfrm>
            <a:off x="685800" y="1752600"/>
            <a:ext cx="7772400" cy="4648200"/>
          </a:xfrm>
        </p:spPr>
        <p:txBody>
          <a:bodyPr vert="horz" wrap="square" lIns="91440" tIns="45720" rIns="91440" bIns="45720" anchor="t" anchorCtr="0"/>
          <a:p>
            <a:pPr eaLnBrk="1" hangingPunct="1">
              <a:lnSpc>
                <a:spcPct val="90000"/>
              </a:lnSpc>
            </a:pPr>
            <a:r>
              <a:rPr lang="en-US" altLang="zh-TW">
                <a:solidFill>
                  <a:srgbClr val="0C0C12"/>
                </a:solidFill>
              </a:rPr>
              <a:t>Defined as </a:t>
            </a:r>
            <a:endParaRPr lang="en-US" altLang="zh-TW">
              <a:solidFill>
                <a:srgbClr val="0C0C1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0C0C12"/>
                </a:solidFill>
              </a:rPr>
              <a:t>taking a </a:t>
            </a:r>
            <a:r>
              <a:rPr lang="en-US" altLang="zh-TW" i="1" u="sng">
                <a:solidFill>
                  <a:srgbClr val="0C0C12"/>
                </a:solidFill>
              </a:rPr>
              <a:t>problem</a:t>
            </a:r>
            <a:r>
              <a:rPr lang="en-US" altLang="zh-TW">
                <a:solidFill>
                  <a:srgbClr val="0C0C12"/>
                </a:solidFill>
              </a:rPr>
              <a:t> </a:t>
            </a:r>
            <a:endParaRPr lang="en-US" altLang="zh-TW">
              <a:solidFill>
                <a:srgbClr val="0C0C1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0C0C12"/>
                </a:solidFill>
              </a:rPr>
              <a:t>and returns a </a:t>
            </a:r>
            <a:r>
              <a:rPr lang="en-US" altLang="zh-TW" i="1" u="sng">
                <a:solidFill>
                  <a:srgbClr val="0C0C12"/>
                </a:solidFill>
              </a:rPr>
              <a:t>solution</a:t>
            </a:r>
            <a:r>
              <a:rPr lang="en-US" altLang="zh-TW">
                <a:solidFill>
                  <a:srgbClr val="0C0C12"/>
                </a:solidFill>
              </a:rPr>
              <a:t> </a:t>
            </a:r>
            <a:endParaRPr lang="en-US" altLang="zh-TW">
              <a:solidFill>
                <a:srgbClr val="0C0C12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>
                <a:solidFill>
                  <a:srgbClr val="0C0C12"/>
                </a:solidFill>
              </a:rPr>
              <a:t>Once a solution is found</a:t>
            </a:r>
            <a:endParaRPr lang="en-US" altLang="zh-TW">
              <a:solidFill>
                <a:srgbClr val="0C0C1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0C0C12"/>
                </a:solidFill>
              </a:rPr>
              <a:t>the agent follows the solution </a:t>
            </a:r>
            <a:endParaRPr lang="en-US" altLang="zh-TW">
              <a:solidFill>
                <a:srgbClr val="0C0C1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0C0C12"/>
                </a:solidFill>
              </a:rPr>
              <a:t>and carries out the list of actions </a:t>
            </a:r>
            <a:r>
              <a:rPr lang="en-US" altLang="zh-TW">
                <a:solidFill>
                  <a:srgbClr val="0C0C12"/>
                </a:solidFill>
                <a:latin typeface="Times New Roman" panose="02020603050405020304" pitchFamily="18" charset="0"/>
              </a:rPr>
              <a:t>–</a:t>
            </a:r>
            <a:r>
              <a:rPr lang="en-US" altLang="zh-TW">
                <a:solidFill>
                  <a:srgbClr val="0C0C12"/>
                </a:solidFill>
              </a:rPr>
              <a:t> execution phase </a:t>
            </a:r>
            <a:endParaRPr lang="en-US" altLang="zh-TW">
              <a:solidFill>
                <a:srgbClr val="0C0C12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>
                <a:solidFill>
                  <a:srgbClr val="0C0C12"/>
                </a:solidFill>
              </a:rPr>
              <a:t>Design of an agent</a:t>
            </a:r>
            <a:endParaRPr lang="en-US" altLang="zh-TW">
              <a:solidFill>
                <a:srgbClr val="0C0C1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0C0C12"/>
                </a:solidFill>
                <a:latin typeface="Times New Roman" panose="02020603050405020304" pitchFamily="18" charset="0"/>
              </a:rPr>
              <a:t>“</a:t>
            </a:r>
            <a:r>
              <a:rPr lang="en-US" altLang="zh-TW">
                <a:solidFill>
                  <a:srgbClr val="0C0C12"/>
                </a:solidFill>
              </a:rPr>
              <a:t>Formulate, search, execute</a:t>
            </a:r>
            <a:r>
              <a:rPr lang="en-US" altLang="zh-TW">
                <a:solidFill>
                  <a:srgbClr val="0C0C12"/>
                </a:solidFill>
                <a:latin typeface="Times New Roman" panose="02020603050405020304" pitchFamily="18" charset="0"/>
              </a:rPr>
              <a:t>”</a:t>
            </a:r>
            <a:endParaRPr lang="en-US" altLang="zh-TW">
              <a:solidFill>
                <a:srgbClr val="0C0C12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BFS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83920" y="1981200"/>
            <a:ext cx="737489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Performance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45490" y="1981200"/>
            <a:ext cx="765238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4400" y="842010"/>
            <a:ext cx="7314565" cy="525399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5106" name="Rectangle 2"/>
          <p:cNvSpPr>
            <a:spLocks noGrp="1" noChangeArrowheads="1"/>
          </p:cNvSpPr>
          <p:nvPr>
            <p:ph type="title" hasCustomPrompt="1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sz="40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Breadth-First Strategy</a:t>
            </a:r>
            <a:endParaRPr kumimoji="1" lang="en-US" sz="40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3251" name="Rectangle 3"/>
          <p:cNvSpPr>
            <a:spLocks noGrp="1"/>
          </p:cNvSpPr>
          <p:nvPr>
            <p:ph idx="1" hasCustomPrompt="1"/>
          </p:nvPr>
        </p:nvSpPr>
        <p:spPr/>
        <p:txBody>
          <a:bodyPr vert="horz" wrap="square" lIns="91440" tIns="45720" rIns="91440" bIns="45720" anchor="t" anchorCtr="0"/>
          <a:p>
            <a:pPr eaLnBrk="1" hangingPunct="1">
              <a:buNone/>
            </a:pPr>
            <a:r>
              <a:t>  </a:t>
            </a:r>
            <a:r>
              <a:rPr sz="2800">
                <a:solidFill>
                  <a:srgbClr val="0C0C12"/>
                </a:solidFill>
              </a:rPr>
              <a:t>New nodes are inserted at the end of FRINGE</a:t>
            </a:r>
            <a:endParaRPr sz="2800">
              <a:solidFill>
                <a:srgbClr val="0C0C12"/>
              </a:solidFill>
            </a:endParaRPr>
          </a:p>
        </p:txBody>
      </p:sp>
      <p:grpSp>
        <p:nvGrpSpPr>
          <p:cNvPr id="53252" name="Group 4"/>
          <p:cNvGrpSpPr/>
          <p:nvPr/>
        </p:nvGrpSpPr>
        <p:grpSpPr>
          <a:xfrm>
            <a:off x="1219200" y="2743200"/>
            <a:ext cx="2819400" cy="2209800"/>
            <a:chOff x="768" y="1728"/>
            <a:chExt cx="1776" cy="1392"/>
          </a:xfrm>
        </p:grpSpPr>
        <p:grpSp>
          <p:nvGrpSpPr>
            <p:cNvPr id="53255" name="Group 5"/>
            <p:cNvGrpSpPr/>
            <p:nvPr/>
          </p:nvGrpSpPr>
          <p:grpSpPr>
            <a:xfrm>
              <a:off x="960" y="1824"/>
              <a:ext cx="1584" cy="1296"/>
              <a:chOff x="960" y="1824"/>
              <a:chExt cx="1584" cy="1296"/>
            </a:xfrm>
          </p:grpSpPr>
          <p:grpSp>
            <p:nvGrpSpPr>
              <p:cNvPr id="53263" name="Group 6"/>
              <p:cNvGrpSpPr/>
              <p:nvPr/>
            </p:nvGrpSpPr>
            <p:grpSpPr>
              <a:xfrm>
                <a:off x="960" y="1824"/>
                <a:ext cx="1584" cy="1296"/>
                <a:chOff x="1872" y="1872"/>
                <a:chExt cx="1584" cy="1296"/>
              </a:xfrm>
            </p:grpSpPr>
            <p:grpSp>
              <p:nvGrpSpPr>
                <p:cNvPr id="53265" name="Group 7"/>
                <p:cNvGrpSpPr/>
                <p:nvPr/>
              </p:nvGrpSpPr>
              <p:grpSpPr>
                <a:xfrm>
                  <a:off x="1872" y="1872"/>
                  <a:ext cx="1584" cy="1296"/>
                  <a:chOff x="1872" y="1872"/>
                  <a:chExt cx="1584" cy="1296"/>
                </a:xfrm>
              </p:grpSpPr>
              <p:sp>
                <p:nvSpPr>
                  <p:cNvPr id="53267" name="Oval 8"/>
                  <p:cNvSpPr/>
                  <p:nvPr/>
                </p:nvSpPr>
                <p:spPr>
                  <a:xfrm>
                    <a:off x="2592" y="1872"/>
                    <a:ext cx="144" cy="14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 wrap="none" anchor="ctr" anchorCtr="0"/>
                  <a:p>
                    <a:endParaRPr dirty="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3268" name="Oval 9"/>
                  <p:cNvSpPr/>
                  <p:nvPr/>
                </p:nvSpPr>
                <p:spPr>
                  <a:xfrm>
                    <a:off x="2160" y="2400"/>
                    <a:ext cx="144" cy="14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 wrap="none" anchor="ctr" anchorCtr="0"/>
                  <a:p>
                    <a:endParaRPr dirty="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3269" name="Oval 10"/>
                  <p:cNvSpPr/>
                  <p:nvPr/>
                </p:nvSpPr>
                <p:spPr>
                  <a:xfrm>
                    <a:off x="3024" y="2400"/>
                    <a:ext cx="144" cy="14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 wrap="none" anchor="ctr" anchorCtr="0"/>
                  <a:p>
                    <a:endParaRPr dirty="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3270" name="Oval 11"/>
                  <p:cNvSpPr/>
                  <p:nvPr/>
                </p:nvSpPr>
                <p:spPr>
                  <a:xfrm>
                    <a:off x="1872" y="3024"/>
                    <a:ext cx="144" cy="14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 wrap="none" anchor="ctr" anchorCtr="0"/>
                  <a:p>
                    <a:endParaRPr dirty="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3271" name="Oval 12"/>
                  <p:cNvSpPr/>
                  <p:nvPr/>
                </p:nvSpPr>
                <p:spPr>
                  <a:xfrm>
                    <a:off x="2400" y="3024"/>
                    <a:ext cx="144" cy="14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 wrap="none" anchor="ctr" anchorCtr="0"/>
                  <a:p>
                    <a:endParaRPr dirty="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3272" name="Oval 13"/>
                  <p:cNvSpPr/>
                  <p:nvPr/>
                </p:nvSpPr>
                <p:spPr>
                  <a:xfrm>
                    <a:off x="2784" y="3024"/>
                    <a:ext cx="144" cy="14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 wrap="none" anchor="ctr" anchorCtr="0"/>
                  <a:p>
                    <a:endParaRPr dirty="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3273" name="Oval 14"/>
                  <p:cNvSpPr/>
                  <p:nvPr/>
                </p:nvSpPr>
                <p:spPr>
                  <a:xfrm>
                    <a:off x="3312" y="3024"/>
                    <a:ext cx="144" cy="14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 wrap="none" anchor="ctr" anchorCtr="0"/>
                  <a:p>
                    <a:endParaRPr dirty="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3274" name="Line 15"/>
                  <p:cNvSpPr/>
                  <p:nvPr/>
                </p:nvSpPr>
                <p:spPr>
                  <a:xfrm flipH="1">
                    <a:off x="2282" y="2000"/>
                    <a:ext cx="321" cy="411"/>
                  </a:xfrm>
                  <a:prstGeom prst="line">
                    <a:avLst/>
                  </a:prstGeom>
                  <a:ln w="952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triangle" w="med" len="med"/>
                  </a:ln>
                </p:spPr>
              </p:sp>
              <p:sp>
                <p:nvSpPr>
                  <p:cNvPr id="53275" name="Line 16"/>
                  <p:cNvSpPr/>
                  <p:nvPr/>
                </p:nvSpPr>
                <p:spPr>
                  <a:xfrm flipH="1">
                    <a:off x="1969" y="2534"/>
                    <a:ext cx="214" cy="494"/>
                  </a:xfrm>
                  <a:prstGeom prst="line">
                    <a:avLst/>
                  </a:prstGeom>
                  <a:ln w="952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triangle" w="med" len="med"/>
                  </a:ln>
                </p:spPr>
              </p:sp>
              <p:sp>
                <p:nvSpPr>
                  <p:cNvPr id="53276" name="Line 17"/>
                  <p:cNvSpPr/>
                  <p:nvPr/>
                </p:nvSpPr>
                <p:spPr>
                  <a:xfrm>
                    <a:off x="2726" y="2000"/>
                    <a:ext cx="321" cy="427"/>
                  </a:xfrm>
                  <a:prstGeom prst="line">
                    <a:avLst/>
                  </a:prstGeom>
                  <a:ln w="952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triangle" w="med" len="med"/>
                  </a:ln>
                </p:spPr>
              </p:sp>
              <p:sp>
                <p:nvSpPr>
                  <p:cNvPr id="53277" name="Line 18"/>
                  <p:cNvSpPr/>
                  <p:nvPr/>
                </p:nvSpPr>
                <p:spPr>
                  <a:xfrm flipH="1">
                    <a:off x="2866" y="2526"/>
                    <a:ext cx="198" cy="502"/>
                  </a:xfrm>
                  <a:prstGeom prst="line">
                    <a:avLst/>
                  </a:prstGeom>
                  <a:ln w="952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triangle" w="med" len="med"/>
                  </a:ln>
                </p:spPr>
              </p:sp>
              <p:sp>
                <p:nvSpPr>
                  <p:cNvPr id="53278" name="Line 19"/>
                  <p:cNvSpPr/>
                  <p:nvPr/>
                </p:nvSpPr>
                <p:spPr>
                  <a:xfrm>
                    <a:off x="2274" y="2534"/>
                    <a:ext cx="181" cy="494"/>
                  </a:xfrm>
                  <a:prstGeom prst="line">
                    <a:avLst/>
                  </a:prstGeom>
                  <a:ln w="952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triangle" w="med" len="med"/>
                  </a:ln>
                </p:spPr>
              </p:sp>
              <p:sp>
                <p:nvSpPr>
                  <p:cNvPr id="53279" name="Line 20"/>
                  <p:cNvSpPr/>
                  <p:nvPr/>
                </p:nvSpPr>
                <p:spPr>
                  <a:xfrm>
                    <a:off x="3146" y="2526"/>
                    <a:ext cx="214" cy="502"/>
                  </a:xfrm>
                  <a:prstGeom prst="line">
                    <a:avLst/>
                  </a:prstGeom>
                  <a:ln w="952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triangle" w="med" len="med"/>
                  </a:ln>
                </p:spPr>
              </p:sp>
            </p:grpSp>
            <p:sp>
              <p:nvSpPr>
                <p:cNvPr id="53266" name="Oval 21"/>
                <p:cNvSpPr/>
                <p:nvPr/>
              </p:nvSpPr>
              <p:spPr>
                <a:xfrm>
                  <a:off x="2592" y="1872"/>
                  <a:ext cx="144" cy="144"/>
                </a:xfrm>
                <a:prstGeom prst="ellipse">
                  <a:avLst/>
                </a:prstGeom>
                <a:solidFill>
                  <a:srgbClr val="FF3300"/>
                </a:solidFill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endParaRPr dirty="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3264" name="Oval 22"/>
              <p:cNvSpPr/>
              <p:nvPr/>
            </p:nvSpPr>
            <p:spPr>
              <a:xfrm>
                <a:off x="2400" y="2976"/>
                <a:ext cx="144" cy="144"/>
              </a:xfrm>
              <a:prstGeom prst="ellipse">
                <a:avLst/>
              </a:prstGeom>
              <a:solidFill>
                <a:srgbClr val="33CC33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dirty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53256" name="Text Box 23"/>
            <p:cNvSpPr txBox="1"/>
            <p:nvPr/>
          </p:nvSpPr>
          <p:spPr>
            <a:xfrm>
              <a:off x="1056" y="2256"/>
              <a:ext cx="22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r>
                <a:rPr>
                  <a:solidFill>
                    <a:schemeClr val="tx1"/>
                  </a:solidFill>
                  <a:latin typeface="Tahoma" panose="020B0604030504040204" pitchFamily="34" charset="0"/>
                </a:rPr>
                <a:t>2</a:t>
              </a:r>
              <a:endParaRPr>
                <a:solidFill>
                  <a:schemeClr val="tx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3257" name="Text Box 24"/>
            <p:cNvSpPr txBox="1"/>
            <p:nvPr/>
          </p:nvSpPr>
          <p:spPr>
            <a:xfrm>
              <a:off x="1872" y="2256"/>
              <a:ext cx="22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r>
                <a:rPr>
                  <a:solidFill>
                    <a:schemeClr val="tx1"/>
                  </a:solidFill>
                  <a:latin typeface="Tahoma" panose="020B0604030504040204" pitchFamily="34" charset="0"/>
                </a:rPr>
                <a:t>3</a:t>
              </a:r>
              <a:endParaRPr>
                <a:solidFill>
                  <a:schemeClr val="tx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3258" name="Text Box 25"/>
            <p:cNvSpPr txBox="1"/>
            <p:nvPr/>
          </p:nvSpPr>
          <p:spPr>
            <a:xfrm>
              <a:off x="768" y="2832"/>
              <a:ext cx="22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r>
                <a:rPr>
                  <a:solidFill>
                    <a:schemeClr val="tx1"/>
                  </a:solidFill>
                  <a:latin typeface="Tahoma" panose="020B0604030504040204" pitchFamily="34" charset="0"/>
                </a:rPr>
                <a:t>4</a:t>
              </a:r>
              <a:endParaRPr>
                <a:solidFill>
                  <a:schemeClr val="tx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3259" name="Text Box 26"/>
            <p:cNvSpPr txBox="1"/>
            <p:nvPr/>
          </p:nvSpPr>
          <p:spPr>
            <a:xfrm>
              <a:off x="1296" y="2832"/>
              <a:ext cx="22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r>
                <a:rPr>
                  <a:solidFill>
                    <a:schemeClr val="tx1"/>
                  </a:solidFill>
                  <a:latin typeface="Tahoma" panose="020B0604030504040204" pitchFamily="34" charset="0"/>
                </a:rPr>
                <a:t>5</a:t>
              </a:r>
              <a:endParaRPr>
                <a:solidFill>
                  <a:schemeClr val="tx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3260" name="Text Box 27"/>
            <p:cNvSpPr txBox="1"/>
            <p:nvPr/>
          </p:nvSpPr>
          <p:spPr>
            <a:xfrm>
              <a:off x="1488" y="1728"/>
              <a:ext cx="22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r>
                <a:rPr>
                  <a:solidFill>
                    <a:schemeClr val="tx1"/>
                  </a:solidFill>
                  <a:latin typeface="Tahoma" panose="020B0604030504040204" pitchFamily="34" charset="0"/>
                </a:rPr>
                <a:t>1</a:t>
              </a:r>
              <a:endParaRPr>
                <a:solidFill>
                  <a:schemeClr val="tx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3261" name="Text Box 28"/>
            <p:cNvSpPr txBox="1"/>
            <p:nvPr/>
          </p:nvSpPr>
          <p:spPr>
            <a:xfrm>
              <a:off x="1711" y="2832"/>
              <a:ext cx="22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r>
                <a:rPr>
                  <a:solidFill>
                    <a:schemeClr val="tx1"/>
                  </a:solidFill>
                  <a:latin typeface="Tahoma" panose="020B0604030504040204" pitchFamily="34" charset="0"/>
                </a:rPr>
                <a:t>6</a:t>
              </a:r>
              <a:endParaRPr>
                <a:solidFill>
                  <a:schemeClr val="tx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3262" name="Text Box 29"/>
            <p:cNvSpPr txBox="1"/>
            <p:nvPr/>
          </p:nvSpPr>
          <p:spPr>
            <a:xfrm>
              <a:off x="2208" y="2832"/>
              <a:ext cx="22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r>
                <a:rPr>
                  <a:solidFill>
                    <a:schemeClr val="tx1"/>
                  </a:solidFill>
                  <a:latin typeface="Tahoma" panose="020B0604030504040204" pitchFamily="34" charset="0"/>
                </a:rPr>
                <a:t>7</a:t>
              </a:r>
              <a:endParaRPr>
                <a:solidFill>
                  <a:schemeClr val="tx1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175134" name="Text Box 30"/>
          <p:cNvSpPr txBox="1"/>
          <p:nvPr/>
        </p:nvSpPr>
        <p:spPr>
          <a:xfrm>
            <a:off x="4556125" y="3538538"/>
            <a:ext cx="203835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>
                <a:solidFill>
                  <a:srgbClr val="0C0C12"/>
                </a:solidFill>
                <a:latin typeface="Tahoma" panose="020B0604030504040204" pitchFamily="34" charset="0"/>
              </a:rPr>
              <a:t>FRINGE = (1)</a:t>
            </a:r>
            <a:endParaRPr>
              <a:solidFill>
                <a:srgbClr val="0C0C12"/>
              </a:solidFill>
              <a:latin typeface="Tahoma" panose="020B0604030504040204" pitchFamily="34" charset="0"/>
            </a:endParaRPr>
          </a:p>
        </p:txBody>
      </p:sp>
      <p:sp>
        <p:nvSpPr>
          <p:cNvPr id="175135" name="AutoShape 31"/>
          <p:cNvSpPr/>
          <p:nvPr/>
        </p:nvSpPr>
        <p:spPr>
          <a:xfrm>
            <a:off x="2133600" y="2895600"/>
            <a:ext cx="228600" cy="152400"/>
          </a:xfrm>
          <a:prstGeom prst="chevron">
            <a:avLst>
              <a:gd name="adj" fmla="val 37500"/>
            </a:avLst>
          </a:prstGeom>
          <a:solidFill>
            <a:srgbClr val="3366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134" grpId="0"/>
      <p:bldP spid="17513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7154" name="Rectangle 2"/>
          <p:cNvSpPr>
            <a:spLocks noGrp="1" noChangeArrowheads="1"/>
          </p:cNvSpPr>
          <p:nvPr>
            <p:ph type="title" hasCustomPrompt="1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sz="40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Breadth-First Strategy</a:t>
            </a:r>
            <a:endParaRPr kumimoji="1" lang="en-US" sz="40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4275" name="Rectangle 3"/>
          <p:cNvSpPr>
            <a:spLocks noGrp="1"/>
          </p:cNvSpPr>
          <p:nvPr>
            <p:ph idx="1" hasCustomPrompt="1"/>
          </p:nvPr>
        </p:nvSpPr>
        <p:spPr/>
        <p:txBody>
          <a:bodyPr vert="horz" wrap="square" lIns="91440" tIns="45720" rIns="91440" bIns="45720" anchor="t" anchorCtr="0"/>
          <a:p>
            <a:pPr eaLnBrk="1" hangingPunct="1">
              <a:buNone/>
            </a:pPr>
            <a:r>
              <a:t>  </a:t>
            </a:r>
            <a:r>
              <a:rPr sz="2800">
                <a:solidFill>
                  <a:srgbClr val="0C0C12"/>
                </a:solidFill>
              </a:rPr>
              <a:t>New nodes are inserted at the end of FRINGE</a:t>
            </a:r>
            <a:endParaRPr sz="2800">
              <a:solidFill>
                <a:srgbClr val="0C0C12"/>
              </a:solidFill>
            </a:endParaRPr>
          </a:p>
        </p:txBody>
      </p:sp>
      <p:sp>
        <p:nvSpPr>
          <p:cNvPr id="54276" name="Text Box 4"/>
          <p:cNvSpPr txBox="1"/>
          <p:nvPr/>
        </p:nvSpPr>
        <p:spPr>
          <a:xfrm>
            <a:off x="4556125" y="3538538"/>
            <a:ext cx="2392363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>
                <a:solidFill>
                  <a:srgbClr val="0C0C12"/>
                </a:solidFill>
                <a:latin typeface="Tahoma" panose="020B0604030504040204" pitchFamily="34" charset="0"/>
              </a:rPr>
              <a:t>FRINGE</a:t>
            </a:r>
            <a:r>
              <a:rPr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>
                <a:solidFill>
                  <a:srgbClr val="0C0C12"/>
                </a:solidFill>
                <a:latin typeface="Tahoma" panose="020B0604030504040204" pitchFamily="34" charset="0"/>
              </a:rPr>
              <a:t>= (2, 3)</a:t>
            </a:r>
            <a:endParaRPr>
              <a:solidFill>
                <a:srgbClr val="0C0C12"/>
              </a:solidFill>
              <a:latin typeface="Tahoma" panose="020B0604030504040204" pitchFamily="34" charset="0"/>
            </a:endParaRPr>
          </a:p>
        </p:txBody>
      </p:sp>
      <p:sp>
        <p:nvSpPr>
          <p:cNvPr id="177157" name="AutoShape 5"/>
          <p:cNvSpPr/>
          <p:nvPr/>
        </p:nvSpPr>
        <p:spPr>
          <a:xfrm>
            <a:off x="1371600" y="3733800"/>
            <a:ext cx="228600" cy="152400"/>
          </a:xfrm>
          <a:prstGeom prst="chevron">
            <a:avLst>
              <a:gd name="adj" fmla="val 37500"/>
            </a:avLst>
          </a:prstGeom>
          <a:solidFill>
            <a:srgbClr val="3366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grpSp>
        <p:nvGrpSpPr>
          <p:cNvPr id="54278" name="Group 6"/>
          <p:cNvGrpSpPr/>
          <p:nvPr/>
        </p:nvGrpSpPr>
        <p:grpSpPr>
          <a:xfrm>
            <a:off x="1219200" y="2743200"/>
            <a:ext cx="2819400" cy="2209800"/>
            <a:chOff x="768" y="1728"/>
            <a:chExt cx="1776" cy="1392"/>
          </a:xfrm>
        </p:grpSpPr>
        <p:grpSp>
          <p:nvGrpSpPr>
            <p:cNvPr id="54279" name="Group 7"/>
            <p:cNvGrpSpPr/>
            <p:nvPr/>
          </p:nvGrpSpPr>
          <p:grpSpPr>
            <a:xfrm>
              <a:off x="768" y="1728"/>
              <a:ext cx="1776" cy="1392"/>
              <a:chOff x="768" y="1728"/>
              <a:chExt cx="1776" cy="1392"/>
            </a:xfrm>
          </p:grpSpPr>
          <p:grpSp>
            <p:nvGrpSpPr>
              <p:cNvPr id="54283" name="Group 8"/>
              <p:cNvGrpSpPr/>
              <p:nvPr/>
            </p:nvGrpSpPr>
            <p:grpSpPr>
              <a:xfrm>
                <a:off x="960" y="1824"/>
                <a:ext cx="1584" cy="1296"/>
                <a:chOff x="960" y="1824"/>
                <a:chExt cx="1584" cy="1296"/>
              </a:xfrm>
            </p:grpSpPr>
            <p:grpSp>
              <p:nvGrpSpPr>
                <p:cNvPr id="54291" name="Group 9"/>
                <p:cNvGrpSpPr/>
                <p:nvPr/>
              </p:nvGrpSpPr>
              <p:grpSpPr>
                <a:xfrm>
                  <a:off x="960" y="1824"/>
                  <a:ext cx="1584" cy="1296"/>
                  <a:chOff x="1872" y="1872"/>
                  <a:chExt cx="1584" cy="1296"/>
                </a:xfrm>
              </p:grpSpPr>
              <p:grpSp>
                <p:nvGrpSpPr>
                  <p:cNvPr id="54293" name="Group 10"/>
                  <p:cNvGrpSpPr/>
                  <p:nvPr/>
                </p:nvGrpSpPr>
                <p:grpSpPr>
                  <a:xfrm>
                    <a:off x="1872" y="1872"/>
                    <a:ext cx="1584" cy="1296"/>
                    <a:chOff x="1872" y="1872"/>
                    <a:chExt cx="1584" cy="1296"/>
                  </a:xfrm>
                </p:grpSpPr>
                <p:sp>
                  <p:nvSpPr>
                    <p:cNvPr id="54295" name="Oval 11"/>
                    <p:cNvSpPr/>
                    <p:nvPr/>
                  </p:nvSpPr>
                  <p:spPr>
                    <a:xfrm>
                      <a:off x="2592" y="1872"/>
                      <a:ext cx="144" cy="144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 wrap="none" anchor="ctr" anchorCtr="0"/>
                    <a:p>
                      <a:endParaRPr dirty="0"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4296" name="Oval 12"/>
                    <p:cNvSpPr/>
                    <p:nvPr/>
                  </p:nvSpPr>
                  <p:spPr>
                    <a:xfrm>
                      <a:off x="2160" y="2400"/>
                      <a:ext cx="144" cy="144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 wrap="none" anchor="ctr" anchorCtr="0"/>
                    <a:p>
                      <a:endParaRPr dirty="0"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4297" name="Oval 13"/>
                    <p:cNvSpPr/>
                    <p:nvPr/>
                  </p:nvSpPr>
                  <p:spPr>
                    <a:xfrm>
                      <a:off x="3024" y="2400"/>
                      <a:ext cx="144" cy="144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 wrap="none" anchor="ctr" anchorCtr="0"/>
                    <a:p>
                      <a:endParaRPr dirty="0"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4298" name="Oval 14"/>
                    <p:cNvSpPr/>
                    <p:nvPr/>
                  </p:nvSpPr>
                  <p:spPr>
                    <a:xfrm>
                      <a:off x="1872" y="3024"/>
                      <a:ext cx="144" cy="144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 wrap="none" anchor="ctr" anchorCtr="0"/>
                    <a:p>
                      <a:endParaRPr dirty="0"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4299" name="Oval 15"/>
                    <p:cNvSpPr/>
                    <p:nvPr/>
                  </p:nvSpPr>
                  <p:spPr>
                    <a:xfrm>
                      <a:off x="2400" y="3024"/>
                      <a:ext cx="144" cy="144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 wrap="none" anchor="ctr" anchorCtr="0"/>
                    <a:p>
                      <a:endParaRPr dirty="0"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4300" name="Oval 16"/>
                    <p:cNvSpPr/>
                    <p:nvPr/>
                  </p:nvSpPr>
                  <p:spPr>
                    <a:xfrm>
                      <a:off x="2784" y="3024"/>
                      <a:ext cx="144" cy="144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 wrap="none" anchor="ctr" anchorCtr="0"/>
                    <a:p>
                      <a:endParaRPr dirty="0"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4301" name="Oval 17"/>
                    <p:cNvSpPr/>
                    <p:nvPr/>
                  </p:nvSpPr>
                  <p:spPr>
                    <a:xfrm>
                      <a:off x="3312" y="3024"/>
                      <a:ext cx="144" cy="144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 wrap="none" anchor="ctr" anchorCtr="0"/>
                    <a:p>
                      <a:endParaRPr dirty="0"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4302" name="Line 18"/>
                    <p:cNvSpPr/>
                    <p:nvPr/>
                  </p:nvSpPr>
                  <p:spPr>
                    <a:xfrm flipH="1">
                      <a:off x="2282" y="2000"/>
                      <a:ext cx="321" cy="411"/>
                    </a:xfrm>
                    <a:prstGeom prst="line">
                      <a:avLst/>
                    </a:prstGeom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triangle" w="med" len="med"/>
                    </a:ln>
                  </p:spPr>
                </p:sp>
                <p:sp>
                  <p:nvSpPr>
                    <p:cNvPr id="54303" name="Line 19"/>
                    <p:cNvSpPr/>
                    <p:nvPr/>
                  </p:nvSpPr>
                  <p:spPr>
                    <a:xfrm flipH="1">
                      <a:off x="1969" y="2534"/>
                      <a:ext cx="214" cy="494"/>
                    </a:xfrm>
                    <a:prstGeom prst="line">
                      <a:avLst/>
                    </a:prstGeom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triangle" w="med" len="med"/>
                    </a:ln>
                  </p:spPr>
                </p:sp>
                <p:sp>
                  <p:nvSpPr>
                    <p:cNvPr id="54304" name="Line 20"/>
                    <p:cNvSpPr/>
                    <p:nvPr/>
                  </p:nvSpPr>
                  <p:spPr>
                    <a:xfrm>
                      <a:off x="2726" y="2000"/>
                      <a:ext cx="321" cy="427"/>
                    </a:xfrm>
                    <a:prstGeom prst="line">
                      <a:avLst/>
                    </a:prstGeom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triangle" w="med" len="med"/>
                    </a:ln>
                  </p:spPr>
                </p:sp>
                <p:sp>
                  <p:nvSpPr>
                    <p:cNvPr id="54305" name="Line 21"/>
                    <p:cNvSpPr/>
                    <p:nvPr/>
                  </p:nvSpPr>
                  <p:spPr>
                    <a:xfrm flipH="1">
                      <a:off x="2866" y="2526"/>
                      <a:ext cx="198" cy="502"/>
                    </a:xfrm>
                    <a:prstGeom prst="line">
                      <a:avLst/>
                    </a:prstGeom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triangle" w="med" len="med"/>
                    </a:ln>
                  </p:spPr>
                </p:sp>
                <p:sp>
                  <p:nvSpPr>
                    <p:cNvPr id="54306" name="Line 22"/>
                    <p:cNvSpPr/>
                    <p:nvPr/>
                  </p:nvSpPr>
                  <p:spPr>
                    <a:xfrm>
                      <a:off x="2274" y="2534"/>
                      <a:ext cx="181" cy="494"/>
                    </a:xfrm>
                    <a:prstGeom prst="line">
                      <a:avLst/>
                    </a:prstGeom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triangle" w="med" len="med"/>
                    </a:ln>
                  </p:spPr>
                </p:sp>
                <p:sp>
                  <p:nvSpPr>
                    <p:cNvPr id="54307" name="Line 23"/>
                    <p:cNvSpPr/>
                    <p:nvPr/>
                  </p:nvSpPr>
                  <p:spPr>
                    <a:xfrm>
                      <a:off x="3146" y="2526"/>
                      <a:ext cx="214" cy="502"/>
                    </a:xfrm>
                    <a:prstGeom prst="line">
                      <a:avLst/>
                    </a:prstGeom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triangle" w="med" len="med"/>
                    </a:ln>
                  </p:spPr>
                </p:sp>
              </p:grpSp>
              <p:sp>
                <p:nvSpPr>
                  <p:cNvPr id="54294" name="Oval 24"/>
                  <p:cNvSpPr/>
                  <p:nvPr/>
                </p:nvSpPr>
                <p:spPr>
                  <a:xfrm>
                    <a:off x="2592" y="1872"/>
                    <a:ext cx="144" cy="144"/>
                  </a:xfrm>
                  <a:prstGeom prst="ellipse">
                    <a:avLst/>
                  </a:prstGeom>
                  <a:solidFill>
                    <a:srgbClr val="FF3300"/>
                  </a:solidFill>
                  <a:ln w="952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 wrap="none" anchor="ctr" anchorCtr="0"/>
                  <a:p>
                    <a:endParaRPr dirty="0">
                      <a:latin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54292" name="Oval 25"/>
                <p:cNvSpPr/>
                <p:nvPr/>
              </p:nvSpPr>
              <p:spPr>
                <a:xfrm>
                  <a:off x="2400" y="2976"/>
                  <a:ext cx="144" cy="144"/>
                </a:xfrm>
                <a:prstGeom prst="ellipse">
                  <a:avLst/>
                </a:prstGeom>
                <a:solidFill>
                  <a:srgbClr val="33CC33"/>
                </a:solidFill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endParaRPr dirty="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4284" name="Text Box 26"/>
              <p:cNvSpPr txBox="1"/>
              <p:nvPr/>
            </p:nvSpPr>
            <p:spPr>
              <a:xfrm>
                <a:off x="1056" y="2256"/>
                <a:ext cx="221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p>
                <a:r>
                  <a:rPr>
                    <a:solidFill>
                      <a:schemeClr val="tx1"/>
                    </a:solidFill>
                    <a:latin typeface="Tahoma" panose="020B0604030504040204" pitchFamily="34" charset="0"/>
                  </a:rPr>
                  <a:t>2</a:t>
                </a:r>
                <a:endParaRPr>
                  <a:solidFill>
                    <a:schemeClr val="tx1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4285" name="Text Box 27"/>
              <p:cNvSpPr txBox="1"/>
              <p:nvPr/>
            </p:nvSpPr>
            <p:spPr>
              <a:xfrm>
                <a:off x="1872" y="2256"/>
                <a:ext cx="221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p>
                <a:r>
                  <a:rPr>
                    <a:solidFill>
                      <a:schemeClr val="tx1"/>
                    </a:solidFill>
                    <a:latin typeface="Tahoma" panose="020B0604030504040204" pitchFamily="34" charset="0"/>
                  </a:rPr>
                  <a:t>3</a:t>
                </a:r>
                <a:endParaRPr>
                  <a:solidFill>
                    <a:schemeClr val="tx1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4286" name="Text Box 28"/>
              <p:cNvSpPr txBox="1"/>
              <p:nvPr/>
            </p:nvSpPr>
            <p:spPr>
              <a:xfrm>
                <a:off x="768" y="2832"/>
                <a:ext cx="221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p>
                <a:r>
                  <a:rPr>
                    <a:solidFill>
                      <a:schemeClr val="tx1"/>
                    </a:solidFill>
                    <a:latin typeface="Tahoma" panose="020B0604030504040204" pitchFamily="34" charset="0"/>
                  </a:rPr>
                  <a:t>4</a:t>
                </a:r>
                <a:endParaRPr>
                  <a:solidFill>
                    <a:schemeClr val="tx1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4287" name="Text Box 29"/>
              <p:cNvSpPr txBox="1"/>
              <p:nvPr/>
            </p:nvSpPr>
            <p:spPr>
              <a:xfrm>
                <a:off x="1296" y="2832"/>
                <a:ext cx="221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p>
                <a:r>
                  <a:rPr>
                    <a:solidFill>
                      <a:schemeClr val="tx1"/>
                    </a:solidFill>
                    <a:latin typeface="Tahoma" panose="020B0604030504040204" pitchFamily="34" charset="0"/>
                  </a:rPr>
                  <a:t>5</a:t>
                </a:r>
                <a:endParaRPr>
                  <a:solidFill>
                    <a:schemeClr val="tx1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4288" name="Text Box 30"/>
              <p:cNvSpPr txBox="1"/>
              <p:nvPr/>
            </p:nvSpPr>
            <p:spPr>
              <a:xfrm>
                <a:off x="1488" y="1728"/>
                <a:ext cx="221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p>
                <a:r>
                  <a:rPr>
                    <a:solidFill>
                      <a:schemeClr val="tx1"/>
                    </a:solidFill>
                    <a:latin typeface="Tahoma" panose="020B0604030504040204" pitchFamily="34" charset="0"/>
                  </a:rPr>
                  <a:t>1</a:t>
                </a:r>
                <a:endParaRPr>
                  <a:solidFill>
                    <a:schemeClr val="tx1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4289" name="Text Box 31"/>
              <p:cNvSpPr txBox="1"/>
              <p:nvPr/>
            </p:nvSpPr>
            <p:spPr>
              <a:xfrm>
                <a:off x="1711" y="2832"/>
                <a:ext cx="221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p>
                <a:r>
                  <a:rPr>
                    <a:solidFill>
                      <a:schemeClr val="tx1"/>
                    </a:solidFill>
                    <a:latin typeface="Tahoma" panose="020B0604030504040204" pitchFamily="34" charset="0"/>
                  </a:rPr>
                  <a:t>6</a:t>
                </a:r>
                <a:endParaRPr>
                  <a:solidFill>
                    <a:schemeClr val="tx1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4290" name="Text Box 32"/>
              <p:cNvSpPr txBox="1"/>
              <p:nvPr/>
            </p:nvSpPr>
            <p:spPr>
              <a:xfrm>
                <a:off x="2208" y="2832"/>
                <a:ext cx="221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p>
                <a:r>
                  <a:rPr>
                    <a:solidFill>
                      <a:schemeClr val="tx1"/>
                    </a:solidFill>
                    <a:latin typeface="Tahoma" panose="020B0604030504040204" pitchFamily="34" charset="0"/>
                  </a:rPr>
                  <a:t>7</a:t>
                </a:r>
                <a:endParaRPr>
                  <a:solidFill>
                    <a:schemeClr val="tx1"/>
                  </a:solidFill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54280" name="Oval 33"/>
            <p:cNvSpPr/>
            <p:nvPr/>
          </p:nvSpPr>
          <p:spPr>
            <a:xfrm>
              <a:off x="1248" y="2352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dirty="0">
                <a:latin typeface="Times New Roman" panose="02020603050405020304" pitchFamily="18" charset="0"/>
              </a:endParaRPr>
            </a:p>
          </p:txBody>
        </p:sp>
        <p:sp>
          <p:nvSpPr>
            <p:cNvPr id="54281" name="Oval 34"/>
            <p:cNvSpPr/>
            <p:nvPr/>
          </p:nvSpPr>
          <p:spPr>
            <a:xfrm>
              <a:off x="1680" y="1824"/>
              <a:ext cx="144" cy="144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dirty="0">
                <a:latin typeface="Times New Roman" panose="02020603050405020304" pitchFamily="18" charset="0"/>
              </a:endParaRPr>
            </a:p>
          </p:txBody>
        </p:sp>
        <p:sp>
          <p:nvSpPr>
            <p:cNvPr id="54282" name="Oval 35"/>
            <p:cNvSpPr/>
            <p:nvPr/>
          </p:nvSpPr>
          <p:spPr>
            <a:xfrm>
              <a:off x="2112" y="2352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dirty="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15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9202" name="Rectangle 2"/>
          <p:cNvSpPr>
            <a:spLocks noGrp="1" noChangeArrowheads="1"/>
          </p:cNvSpPr>
          <p:nvPr>
            <p:ph type="title" hasCustomPrompt="1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sz="40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Breadth-First Strategy</a:t>
            </a:r>
            <a:endParaRPr kumimoji="1" lang="en-US" sz="40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5299" name="Rectangle 3"/>
          <p:cNvSpPr>
            <a:spLocks noGrp="1"/>
          </p:cNvSpPr>
          <p:nvPr>
            <p:ph idx="1" hasCustomPrompt="1"/>
          </p:nvPr>
        </p:nvSpPr>
        <p:spPr/>
        <p:txBody>
          <a:bodyPr vert="horz" wrap="square" lIns="91440" tIns="45720" rIns="91440" bIns="45720" anchor="t" anchorCtr="0"/>
          <a:p>
            <a:pPr eaLnBrk="1" hangingPunct="1">
              <a:buNone/>
            </a:pPr>
            <a:r>
              <a:t>  </a:t>
            </a:r>
            <a:r>
              <a:rPr sz="2800">
                <a:solidFill>
                  <a:srgbClr val="0C0C12"/>
                </a:solidFill>
              </a:rPr>
              <a:t>New nodes are inserted at the end of FRINGE</a:t>
            </a:r>
            <a:endParaRPr sz="2800">
              <a:solidFill>
                <a:srgbClr val="0C0C12"/>
              </a:solidFill>
            </a:endParaRPr>
          </a:p>
        </p:txBody>
      </p:sp>
      <p:sp>
        <p:nvSpPr>
          <p:cNvPr id="55300" name="Text Box 4"/>
          <p:cNvSpPr txBox="1"/>
          <p:nvPr/>
        </p:nvSpPr>
        <p:spPr>
          <a:xfrm>
            <a:off x="4556125" y="3538538"/>
            <a:ext cx="2746375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>
                <a:solidFill>
                  <a:srgbClr val="0C0C12"/>
                </a:solidFill>
                <a:latin typeface="Tahoma" panose="020B0604030504040204" pitchFamily="34" charset="0"/>
              </a:rPr>
              <a:t>FRINGE = (3, 4, 5)</a:t>
            </a:r>
            <a:endParaRPr>
              <a:solidFill>
                <a:srgbClr val="0C0C12"/>
              </a:solidFill>
              <a:latin typeface="Tahoma" panose="020B0604030504040204" pitchFamily="34" charset="0"/>
            </a:endParaRPr>
          </a:p>
        </p:txBody>
      </p:sp>
      <p:sp>
        <p:nvSpPr>
          <p:cNvPr id="179205" name="AutoShape 5"/>
          <p:cNvSpPr/>
          <p:nvPr/>
        </p:nvSpPr>
        <p:spPr>
          <a:xfrm>
            <a:off x="2743200" y="3733800"/>
            <a:ext cx="228600" cy="152400"/>
          </a:xfrm>
          <a:prstGeom prst="chevron">
            <a:avLst>
              <a:gd name="adj" fmla="val 37500"/>
            </a:avLst>
          </a:prstGeom>
          <a:solidFill>
            <a:srgbClr val="3366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grpSp>
        <p:nvGrpSpPr>
          <p:cNvPr id="55302" name="Group 6"/>
          <p:cNvGrpSpPr/>
          <p:nvPr/>
        </p:nvGrpSpPr>
        <p:grpSpPr>
          <a:xfrm>
            <a:off x="1219200" y="2743200"/>
            <a:ext cx="2819400" cy="2209800"/>
            <a:chOff x="768" y="1728"/>
            <a:chExt cx="1776" cy="1392"/>
          </a:xfrm>
        </p:grpSpPr>
        <p:grpSp>
          <p:nvGrpSpPr>
            <p:cNvPr id="55306" name="Group 7"/>
            <p:cNvGrpSpPr/>
            <p:nvPr/>
          </p:nvGrpSpPr>
          <p:grpSpPr>
            <a:xfrm>
              <a:off x="768" y="1728"/>
              <a:ext cx="1776" cy="1392"/>
              <a:chOff x="768" y="1728"/>
              <a:chExt cx="1776" cy="1392"/>
            </a:xfrm>
          </p:grpSpPr>
          <p:grpSp>
            <p:nvGrpSpPr>
              <p:cNvPr id="55310" name="Group 8"/>
              <p:cNvGrpSpPr/>
              <p:nvPr/>
            </p:nvGrpSpPr>
            <p:grpSpPr>
              <a:xfrm>
                <a:off x="960" y="1824"/>
                <a:ext cx="1584" cy="1296"/>
                <a:chOff x="960" y="1824"/>
                <a:chExt cx="1584" cy="1296"/>
              </a:xfrm>
            </p:grpSpPr>
            <p:grpSp>
              <p:nvGrpSpPr>
                <p:cNvPr id="55318" name="Group 9"/>
                <p:cNvGrpSpPr/>
                <p:nvPr/>
              </p:nvGrpSpPr>
              <p:grpSpPr>
                <a:xfrm>
                  <a:off x="960" y="1824"/>
                  <a:ext cx="1584" cy="1296"/>
                  <a:chOff x="1872" y="1872"/>
                  <a:chExt cx="1584" cy="1296"/>
                </a:xfrm>
              </p:grpSpPr>
              <p:grpSp>
                <p:nvGrpSpPr>
                  <p:cNvPr id="55320" name="Group 10"/>
                  <p:cNvGrpSpPr/>
                  <p:nvPr/>
                </p:nvGrpSpPr>
                <p:grpSpPr>
                  <a:xfrm>
                    <a:off x="1872" y="1872"/>
                    <a:ext cx="1584" cy="1296"/>
                    <a:chOff x="1872" y="1872"/>
                    <a:chExt cx="1584" cy="1296"/>
                  </a:xfrm>
                </p:grpSpPr>
                <p:sp>
                  <p:nvSpPr>
                    <p:cNvPr id="55322" name="Oval 11"/>
                    <p:cNvSpPr/>
                    <p:nvPr/>
                  </p:nvSpPr>
                  <p:spPr>
                    <a:xfrm>
                      <a:off x="2592" y="1872"/>
                      <a:ext cx="144" cy="144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 wrap="none" anchor="ctr" anchorCtr="0"/>
                    <a:p>
                      <a:endParaRPr dirty="0"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5323" name="Oval 12"/>
                    <p:cNvSpPr/>
                    <p:nvPr/>
                  </p:nvSpPr>
                  <p:spPr>
                    <a:xfrm>
                      <a:off x="2160" y="2400"/>
                      <a:ext cx="144" cy="144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 wrap="none" anchor="ctr" anchorCtr="0"/>
                    <a:p>
                      <a:endParaRPr dirty="0"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5324" name="Oval 13"/>
                    <p:cNvSpPr/>
                    <p:nvPr/>
                  </p:nvSpPr>
                  <p:spPr>
                    <a:xfrm>
                      <a:off x="3024" y="2400"/>
                      <a:ext cx="144" cy="144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 wrap="none" anchor="ctr" anchorCtr="0"/>
                    <a:p>
                      <a:endParaRPr dirty="0"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5325" name="Oval 14"/>
                    <p:cNvSpPr/>
                    <p:nvPr/>
                  </p:nvSpPr>
                  <p:spPr>
                    <a:xfrm>
                      <a:off x="1872" y="3024"/>
                      <a:ext cx="144" cy="144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 wrap="none" anchor="ctr" anchorCtr="0"/>
                    <a:p>
                      <a:endParaRPr dirty="0"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5326" name="Oval 15"/>
                    <p:cNvSpPr/>
                    <p:nvPr/>
                  </p:nvSpPr>
                  <p:spPr>
                    <a:xfrm>
                      <a:off x="2400" y="3024"/>
                      <a:ext cx="144" cy="144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 wrap="none" anchor="ctr" anchorCtr="0"/>
                    <a:p>
                      <a:endParaRPr dirty="0"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5327" name="Oval 16"/>
                    <p:cNvSpPr/>
                    <p:nvPr/>
                  </p:nvSpPr>
                  <p:spPr>
                    <a:xfrm>
                      <a:off x="2784" y="3024"/>
                      <a:ext cx="144" cy="144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 wrap="none" anchor="ctr" anchorCtr="0"/>
                    <a:p>
                      <a:endParaRPr dirty="0"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5328" name="Oval 17"/>
                    <p:cNvSpPr/>
                    <p:nvPr/>
                  </p:nvSpPr>
                  <p:spPr>
                    <a:xfrm>
                      <a:off x="3312" y="3024"/>
                      <a:ext cx="144" cy="144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 wrap="none" anchor="ctr" anchorCtr="0"/>
                    <a:p>
                      <a:endParaRPr dirty="0"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5329" name="Line 18"/>
                    <p:cNvSpPr/>
                    <p:nvPr/>
                  </p:nvSpPr>
                  <p:spPr>
                    <a:xfrm flipH="1">
                      <a:off x="2282" y="2000"/>
                      <a:ext cx="321" cy="411"/>
                    </a:xfrm>
                    <a:prstGeom prst="line">
                      <a:avLst/>
                    </a:prstGeom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triangle" w="med" len="med"/>
                    </a:ln>
                  </p:spPr>
                </p:sp>
                <p:sp>
                  <p:nvSpPr>
                    <p:cNvPr id="55330" name="Line 19"/>
                    <p:cNvSpPr/>
                    <p:nvPr/>
                  </p:nvSpPr>
                  <p:spPr>
                    <a:xfrm flipH="1">
                      <a:off x="1969" y="2534"/>
                      <a:ext cx="214" cy="494"/>
                    </a:xfrm>
                    <a:prstGeom prst="line">
                      <a:avLst/>
                    </a:prstGeom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triangle" w="med" len="med"/>
                    </a:ln>
                  </p:spPr>
                </p:sp>
                <p:sp>
                  <p:nvSpPr>
                    <p:cNvPr id="55331" name="Line 20"/>
                    <p:cNvSpPr/>
                    <p:nvPr/>
                  </p:nvSpPr>
                  <p:spPr>
                    <a:xfrm>
                      <a:off x="2726" y="2000"/>
                      <a:ext cx="321" cy="427"/>
                    </a:xfrm>
                    <a:prstGeom prst="line">
                      <a:avLst/>
                    </a:prstGeom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triangle" w="med" len="med"/>
                    </a:ln>
                  </p:spPr>
                </p:sp>
                <p:sp>
                  <p:nvSpPr>
                    <p:cNvPr id="55332" name="Line 21"/>
                    <p:cNvSpPr/>
                    <p:nvPr/>
                  </p:nvSpPr>
                  <p:spPr>
                    <a:xfrm flipH="1">
                      <a:off x="2866" y="2526"/>
                      <a:ext cx="198" cy="502"/>
                    </a:xfrm>
                    <a:prstGeom prst="line">
                      <a:avLst/>
                    </a:prstGeom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triangle" w="med" len="med"/>
                    </a:ln>
                  </p:spPr>
                </p:sp>
                <p:sp>
                  <p:nvSpPr>
                    <p:cNvPr id="55333" name="Line 22"/>
                    <p:cNvSpPr/>
                    <p:nvPr/>
                  </p:nvSpPr>
                  <p:spPr>
                    <a:xfrm>
                      <a:off x="2274" y="2534"/>
                      <a:ext cx="181" cy="494"/>
                    </a:xfrm>
                    <a:prstGeom prst="line">
                      <a:avLst/>
                    </a:prstGeom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triangle" w="med" len="med"/>
                    </a:ln>
                  </p:spPr>
                </p:sp>
                <p:sp>
                  <p:nvSpPr>
                    <p:cNvPr id="55334" name="Line 23"/>
                    <p:cNvSpPr/>
                    <p:nvPr/>
                  </p:nvSpPr>
                  <p:spPr>
                    <a:xfrm>
                      <a:off x="3146" y="2526"/>
                      <a:ext cx="214" cy="502"/>
                    </a:xfrm>
                    <a:prstGeom prst="line">
                      <a:avLst/>
                    </a:prstGeom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triangle" w="med" len="med"/>
                    </a:ln>
                  </p:spPr>
                </p:sp>
              </p:grpSp>
              <p:sp>
                <p:nvSpPr>
                  <p:cNvPr id="55321" name="Oval 24"/>
                  <p:cNvSpPr/>
                  <p:nvPr/>
                </p:nvSpPr>
                <p:spPr>
                  <a:xfrm>
                    <a:off x="2592" y="1872"/>
                    <a:ext cx="144" cy="144"/>
                  </a:xfrm>
                  <a:prstGeom prst="ellipse">
                    <a:avLst/>
                  </a:prstGeom>
                  <a:solidFill>
                    <a:srgbClr val="FF3300"/>
                  </a:solidFill>
                  <a:ln w="952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 wrap="none" anchor="ctr" anchorCtr="0"/>
                  <a:p>
                    <a:endParaRPr dirty="0">
                      <a:latin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55319" name="Oval 25"/>
                <p:cNvSpPr/>
                <p:nvPr/>
              </p:nvSpPr>
              <p:spPr>
                <a:xfrm>
                  <a:off x="2400" y="2976"/>
                  <a:ext cx="144" cy="144"/>
                </a:xfrm>
                <a:prstGeom prst="ellipse">
                  <a:avLst/>
                </a:prstGeom>
                <a:solidFill>
                  <a:srgbClr val="33CC33"/>
                </a:solidFill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endParaRPr dirty="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5311" name="Text Box 26"/>
              <p:cNvSpPr txBox="1"/>
              <p:nvPr/>
            </p:nvSpPr>
            <p:spPr>
              <a:xfrm>
                <a:off x="1056" y="2256"/>
                <a:ext cx="221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p>
                <a:r>
                  <a:rPr>
                    <a:solidFill>
                      <a:schemeClr val="tx1"/>
                    </a:solidFill>
                    <a:latin typeface="Tahoma" panose="020B0604030504040204" pitchFamily="34" charset="0"/>
                  </a:rPr>
                  <a:t>2</a:t>
                </a:r>
                <a:endParaRPr>
                  <a:solidFill>
                    <a:schemeClr val="tx1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5312" name="Text Box 27"/>
              <p:cNvSpPr txBox="1"/>
              <p:nvPr/>
            </p:nvSpPr>
            <p:spPr>
              <a:xfrm>
                <a:off x="1872" y="2256"/>
                <a:ext cx="221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p>
                <a:r>
                  <a:rPr>
                    <a:solidFill>
                      <a:schemeClr val="tx1"/>
                    </a:solidFill>
                    <a:latin typeface="Tahoma" panose="020B0604030504040204" pitchFamily="34" charset="0"/>
                  </a:rPr>
                  <a:t>3</a:t>
                </a:r>
                <a:endParaRPr>
                  <a:solidFill>
                    <a:schemeClr val="tx1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5313" name="Text Box 28"/>
              <p:cNvSpPr txBox="1"/>
              <p:nvPr/>
            </p:nvSpPr>
            <p:spPr>
              <a:xfrm>
                <a:off x="768" y="2832"/>
                <a:ext cx="221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p>
                <a:r>
                  <a:rPr>
                    <a:solidFill>
                      <a:schemeClr val="tx1"/>
                    </a:solidFill>
                    <a:latin typeface="Tahoma" panose="020B0604030504040204" pitchFamily="34" charset="0"/>
                  </a:rPr>
                  <a:t>4</a:t>
                </a:r>
                <a:endParaRPr>
                  <a:solidFill>
                    <a:schemeClr val="tx1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5314" name="Text Box 29"/>
              <p:cNvSpPr txBox="1"/>
              <p:nvPr/>
            </p:nvSpPr>
            <p:spPr>
              <a:xfrm>
                <a:off x="1296" y="2832"/>
                <a:ext cx="221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p>
                <a:r>
                  <a:rPr>
                    <a:solidFill>
                      <a:schemeClr val="tx1"/>
                    </a:solidFill>
                    <a:latin typeface="Tahoma" panose="020B0604030504040204" pitchFamily="34" charset="0"/>
                  </a:rPr>
                  <a:t>5</a:t>
                </a:r>
                <a:endParaRPr>
                  <a:solidFill>
                    <a:schemeClr val="tx1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5315" name="Text Box 30"/>
              <p:cNvSpPr txBox="1"/>
              <p:nvPr/>
            </p:nvSpPr>
            <p:spPr>
              <a:xfrm>
                <a:off x="1488" y="1728"/>
                <a:ext cx="221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p>
                <a:r>
                  <a:rPr>
                    <a:solidFill>
                      <a:schemeClr val="tx1"/>
                    </a:solidFill>
                    <a:latin typeface="Tahoma" panose="020B0604030504040204" pitchFamily="34" charset="0"/>
                  </a:rPr>
                  <a:t>1</a:t>
                </a:r>
                <a:endParaRPr>
                  <a:solidFill>
                    <a:schemeClr val="tx1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5316" name="Text Box 31"/>
              <p:cNvSpPr txBox="1"/>
              <p:nvPr/>
            </p:nvSpPr>
            <p:spPr>
              <a:xfrm>
                <a:off x="1711" y="2832"/>
                <a:ext cx="221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p>
                <a:r>
                  <a:rPr>
                    <a:solidFill>
                      <a:schemeClr val="tx1"/>
                    </a:solidFill>
                    <a:latin typeface="Tahoma" panose="020B0604030504040204" pitchFamily="34" charset="0"/>
                  </a:rPr>
                  <a:t>6</a:t>
                </a:r>
                <a:endParaRPr>
                  <a:solidFill>
                    <a:schemeClr val="tx1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5317" name="Text Box 32"/>
              <p:cNvSpPr txBox="1"/>
              <p:nvPr/>
            </p:nvSpPr>
            <p:spPr>
              <a:xfrm>
                <a:off x="2208" y="2832"/>
                <a:ext cx="221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p>
                <a:r>
                  <a:rPr>
                    <a:solidFill>
                      <a:schemeClr val="tx1"/>
                    </a:solidFill>
                    <a:latin typeface="Tahoma" panose="020B0604030504040204" pitchFamily="34" charset="0"/>
                  </a:rPr>
                  <a:t>7</a:t>
                </a:r>
                <a:endParaRPr>
                  <a:solidFill>
                    <a:schemeClr val="tx1"/>
                  </a:solidFill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55307" name="Oval 33"/>
            <p:cNvSpPr/>
            <p:nvPr/>
          </p:nvSpPr>
          <p:spPr>
            <a:xfrm>
              <a:off x="1248" y="2352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dirty="0">
                <a:latin typeface="Times New Roman" panose="02020603050405020304" pitchFamily="18" charset="0"/>
              </a:endParaRPr>
            </a:p>
          </p:txBody>
        </p:sp>
        <p:sp>
          <p:nvSpPr>
            <p:cNvPr id="55308" name="Oval 34"/>
            <p:cNvSpPr/>
            <p:nvPr/>
          </p:nvSpPr>
          <p:spPr>
            <a:xfrm>
              <a:off x="1680" y="1824"/>
              <a:ext cx="144" cy="144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dirty="0">
                <a:latin typeface="Times New Roman" panose="02020603050405020304" pitchFamily="18" charset="0"/>
              </a:endParaRPr>
            </a:p>
          </p:txBody>
        </p:sp>
        <p:sp>
          <p:nvSpPr>
            <p:cNvPr id="55309" name="Oval 35"/>
            <p:cNvSpPr/>
            <p:nvPr/>
          </p:nvSpPr>
          <p:spPr>
            <a:xfrm>
              <a:off x="2112" y="2352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55303" name="Oval 36"/>
          <p:cNvSpPr/>
          <p:nvPr/>
        </p:nvSpPr>
        <p:spPr>
          <a:xfrm>
            <a:off x="1524000" y="4724400"/>
            <a:ext cx="228600" cy="2286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55304" name="Oval 37"/>
          <p:cNvSpPr/>
          <p:nvPr/>
        </p:nvSpPr>
        <p:spPr>
          <a:xfrm>
            <a:off x="2362200" y="4724400"/>
            <a:ext cx="228600" cy="2286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55305" name="Oval 38"/>
          <p:cNvSpPr/>
          <p:nvPr/>
        </p:nvSpPr>
        <p:spPr>
          <a:xfrm>
            <a:off x="1981200" y="3733800"/>
            <a:ext cx="228600" cy="2286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20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1250" name="Rectangle 2"/>
          <p:cNvSpPr>
            <a:spLocks noGrp="1" noChangeArrowheads="1"/>
          </p:cNvSpPr>
          <p:nvPr>
            <p:ph type="title" hasCustomPrompt="1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sz="40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Breadth-First Strategy</a:t>
            </a:r>
            <a:endParaRPr kumimoji="1" lang="en-US" sz="40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6323" name="Rectangle 3"/>
          <p:cNvSpPr>
            <a:spLocks noGrp="1"/>
          </p:cNvSpPr>
          <p:nvPr>
            <p:ph idx="1" hasCustomPrompt="1"/>
          </p:nvPr>
        </p:nvSpPr>
        <p:spPr/>
        <p:txBody>
          <a:bodyPr vert="horz" wrap="square" lIns="91440" tIns="45720" rIns="91440" bIns="45720" anchor="t" anchorCtr="0"/>
          <a:p>
            <a:pPr eaLnBrk="1" hangingPunct="1">
              <a:buNone/>
            </a:pPr>
            <a:r>
              <a:t>  </a:t>
            </a:r>
            <a:r>
              <a:rPr sz="2800">
                <a:solidFill>
                  <a:srgbClr val="0C0C12"/>
                </a:solidFill>
              </a:rPr>
              <a:t>New nodes are inserted at the end of FRINGE</a:t>
            </a:r>
            <a:endParaRPr sz="2800">
              <a:solidFill>
                <a:srgbClr val="0C0C12"/>
              </a:solidFill>
            </a:endParaRPr>
          </a:p>
        </p:txBody>
      </p:sp>
      <p:sp>
        <p:nvSpPr>
          <p:cNvPr id="56324" name="Text Box 4"/>
          <p:cNvSpPr txBox="1"/>
          <p:nvPr/>
        </p:nvSpPr>
        <p:spPr>
          <a:xfrm>
            <a:off x="4556125" y="3538538"/>
            <a:ext cx="3100388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>
                <a:solidFill>
                  <a:srgbClr val="0C0C12"/>
                </a:solidFill>
                <a:latin typeface="Tahoma" panose="020B0604030504040204" pitchFamily="34" charset="0"/>
              </a:rPr>
              <a:t>FRINGE = (4, 5, 6, 7)</a:t>
            </a:r>
            <a:endParaRPr>
              <a:solidFill>
                <a:srgbClr val="0C0C12"/>
              </a:solidFill>
              <a:latin typeface="Tahoma" panose="020B0604030504040204" pitchFamily="34" charset="0"/>
            </a:endParaRPr>
          </a:p>
        </p:txBody>
      </p:sp>
      <p:grpSp>
        <p:nvGrpSpPr>
          <p:cNvPr id="56325" name="Group 5"/>
          <p:cNvGrpSpPr/>
          <p:nvPr/>
        </p:nvGrpSpPr>
        <p:grpSpPr>
          <a:xfrm>
            <a:off x="1219200" y="2743200"/>
            <a:ext cx="2819400" cy="2209800"/>
            <a:chOff x="768" y="1728"/>
            <a:chExt cx="1776" cy="1392"/>
          </a:xfrm>
        </p:grpSpPr>
        <p:grpSp>
          <p:nvGrpSpPr>
            <p:cNvPr id="56332" name="Group 6"/>
            <p:cNvGrpSpPr/>
            <p:nvPr/>
          </p:nvGrpSpPr>
          <p:grpSpPr>
            <a:xfrm>
              <a:off x="768" y="1728"/>
              <a:ext cx="1776" cy="1392"/>
              <a:chOff x="768" y="1728"/>
              <a:chExt cx="1776" cy="1392"/>
            </a:xfrm>
          </p:grpSpPr>
          <p:grpSp>
            <p:nvGrpSpPr>
              <p:cNvPr id="56336" name="Group 7"/>
              <p:cNvGrpSpPr/>
              <p:nvPr/>
            </p:nvGrpSpPr>
            <p:grpSpPr>
              <a:xfrm>
                <a:off x="960" y="1824"/>
                <a:ext cx="1584" cy="1296"/>
                <a:chOff x="960" y="1824"/>
                <a:chExt cx="1584" cy="1296"/>
              </a:xfrm>
            </p:grpSpPr>
            <p:grpSp>
              <p:nvGrpSpPr>
                <p:cNvPr id="56344" name="Group 8"/>
                <p:cNvGrpSpPr/>
                <p:nvPr/>
              </p:nvGrpSpPr>
              <p:grpSpPr>
                <a:xfrm>
                  <a:off x="960" y="1824"/>
                  <a:ext cx="1584" cy="1296"/>
                  <a:chOff x="1872" y="1872"/>
                  <a:chExt cx="1584" cy="1296"/>
                </a:xfrm>
              </p:grpSpPr>
              <p:grpSp>
                <p:nvGrpSpPr>
                  <p:cNvPr id="56346" name="Group 9"/>
                  <p:cNvGrpSpPr/>
                  <p:nvPr/>
                </p:nvGrpSpPr>
                <p:grpSpPr>
                  <a:xfrm>
                    <a:off x="1872" y="1872"/>
                    <a:ext cx="1584" cy="1296"/>
                    <a:chOff x="1872" y="1872"/>
                    <a:chExt cx="1584" cy="1296"/>
                  </a:xfrm>
                </p:grpSpPr>
                <p:sp>
                  <p:nvSpPr>
                    <p:cNvPr id="56348" name="Oval 10"/>
                    <p:cNvSpPr/>
                    <p:nvPr/>
                  </p:nvSpPr>
                  <p:spPr>
                    <a:xfrm>
                      <a:off x="2592" y="1872"/>
                      <a:ext cx="144" cy="144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 wrap="none" anchor="ctr" anchorCtr="0"/>
                    <a:p>
                      <a:endParaRPr dirty="0"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6349" name="Oval 11"/>
                    <p:cNvSpPr/>
                    <p:nvPr/>
                  </p:nvSpPr>
                  <p:spPr>
                    <a:xfrm>
                      <a:off x="2160" y="2400"/>
                      <a:ext cx="144" cy="144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 wrap="none" anchor="ctr" anchorCtr="0"/>
                    <a:p>
                      <a:endParaRPr dirty="0"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6350" name="Oval 12"/>
                    <p:cNvSpPr/>
                    <p:nvPr/>
                  </p:nvSpPr>
                  <p:spPr>
                    <a:xfrm>
                      <a:off x="3024" y="2400"/>
                      <a:ext cx="144" cy="144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 wrap="none" anchor="ctr" anchorCtr="0"/>
                    <a:p>
                      <a:endParaRPr dirty="0"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6351" name="Oval 13"/>
                    <p:cNvSpPr/>
                    <p:nvPr/>
                  </p:nvSpPr>
                  <p:spPr>
                    <a:xfrm>
                      <a:off x="1872" y="3024"/>
                      <a:ext cx="144" cy="144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 wrap="none" anchor="ctr" anchorCtr="0"/>
                    <a:p>
                      <a:endParaRPr dirty="0"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6352" name="Oval 14"/>
                    <p:cNvSpPr/>
                    <p:nvPr/>
                  </p:nvSpPr>
                  <p:spPr>
                    <a:xfrm>
                      <a:off x="2400" y="3024"/>
                      <a:ext cx="144" cy="144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 wrap="none" anchor="ctr" anchorCtr="0"/>
                    <a:p>
                      <a:endParaRPr dirty="0"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6353" name="Oval 15"/>
                    <p:cNvSpPr/>
                    <p:nvPr/>
                  </p:nvSpPr>
                  <p:spPr>
                    <a:xfrm>
                      <a:off x="2784" y="3024"/>
                      <a:ext cx="144" cy="144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 wrap="none" anchor="ctr" anchorCtr="0"/>
                    <a:p>
                      <a:endParaRPr dirty="0"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6354" name="Oval 16"/>
                    <p:cNvSpPr/>
                    <p:nvPr/>
                  </p:nvSpPr>
                  <p:spPr>
                    <a:xfrm>
                      <a:off x="3312" y="3024"/>
                      <a:ext cx="144" cy="144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 wrap="none" anchor="ctr" anchorCtr="0"/>
                    <a:p>
                      <a:endParaRPr dirty="0"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6355" name="Line 17"/>
                    <p:cNvSpPr/>
                    <p:nvPr/>
                  </p:nvSpPr>
                  <p:spPr>
                    <a:xfrm flipH="1">
                      <a:off x="2282" y="2000"/>
                      <a:ext cx="321" cy="411"/>
                    </a:xfrm>
                    <a:prstGeom prst="line">
                      <a:avLst/>
                    </a:prstGeom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triangle" w="med" len="med"/>
                    </a:ln>
                  </p:spPr>
                </p:sp>
                <p:sp>
                  <p:nvSpPr>
                    <p:cNvPr id="56356" name="Line 18"/>
                    <p:cNvSpPr/>
                    <p:nvPr/>
                  </p:nvSpPr>
                  <p:spPr>
                    <a:xfrm flipH="1">
                      <a:off x="1969" y="2534"/>
                      <a:ext cx="214" cy="494"/>
                    </a:xfrm>
                    <a:prstGeom prst="line">
                      <a:avLst/>
                    </a:prstGeom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triangle" w="med" len="med"/>
                    </a:ln>
                  </p:spPr>
                </p:sp>
                <p:sp>
                  <p:nvSpPr>
                    <p:cNvPr id="56357" name="Line 19"/>
                    <p:cNvSpPr/>
                    <p:nvPr/>
                  </p:nvSpPr>
                  <p:spPr>
                    <a:xfrm>
                      <a:off x="2726" y="2000"/>
                      <a:ext cx="321" cy="427"/>
                    </a:xfrm>
                    <a:prstGeom prst="line">
                      <a:avLst/>
                    </a:prstGeom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triangle" w="med" len="med"/>
                    </a:ln>
                  </p:spPr>
                </p:sp>
                <p:sp>
                  <p:nvSpPr>
                    <p:cNvPr id="56358" name="Line 20"/>
                    <p:cNvSpPr/>
                    <p:nvPr/>
                  </p:nvSpPr>
                  <p:spPr>
                    <a:xfrm flipH="1">
                      <a:off x="2866" y="2526"/>
                      <a:ext cx="198" cy="502"/>
                    </a:xfrm>
                    <a:prstGeom prst="line">
                      <a:avLst/>
                    </a:prstGeom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triangle" w="med" len="med"/>
                    </a:ln>
                  </p:spPr>
                </p:sp>
                <p:sp>
                  <p:nvSpPr>
                    <p:cNvPr id="56359" name="Line 21"/>
                    <p:cNvSpPr/>
                    <p:nvPr/>
                  </p:nvSpPr>
                  <p:spPr>
                    <a:xfrm>
                      <a:off x="2274" y="2534"/>
                      <a:ext cx="181" cy="494"/>
                    </a:xfrm>
                    <a:prstGeom prst="line">
                      <a:avLst/>
                    </a:prstGeom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triangle" w="med" len="med"/>
                    </a:ln>
                  </p:spPr>
                </p:sp>
                <p:sp>
                  <p:nvSpPr>
                    <p:cNvPr id="56360" name="Line 22"/>
                    <p:cNvSpPr/>
                    <p:nvPr/>
                  </p:nvSpPr>
                  <p:spPr>
                    <a:xfrm>
                      <a:off x="3146" y="2526"/>
                      <a:ext cx="214" cy="502"/>
                    </a:xfrm>
                    <a:prstGeom prst="line">
                      <a:avLst/>
                    </a:prstGeom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triangle" w="med" len="med"/>
                    </a:ln>
                  </p:spPr>
                </p:sp>
              </p:grpSp>
              <p:sp>
                <p:nvSpPr>
                  <p:cNvPr id="56347" name="Oval 23"/>
                  <p:cNvSpPr/>
                  <p:nvPr/>
                </p:nvSpPr>
                <p:spPr>
                  <a:xfrm>
                    <a:off x="2592" y="1872"/>
                    <a:ext cx="144" cy="144"/>
                  </a:xfrm>
                  <a:prstGeom prst="ellipse">
                    <a:avLst/>
                  </a:prstGeom>
                  <a:solidFill>
                    <a:srgbClr val="FF3300"/>
                  </a:solidFill>
                  <a:ln w="952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 wrap="none" anchor="ctr" anchorCtr="0"/>
                  <a:p>
                    <a:endParaRPr dirty="0">
                      <a:latin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56345" name="Oval 24"/>
                <p:cNvSpPr/>
                <p:nvPr/>
              </p:nvSpPr>
              <p:spPr>
                <a:xfrm>
                  <a:off x="2400" y="2976"/>
                  <a:ext cx="144" cy="144"/>
                </a:xfrm>
                <a:prstGeom prst="ellipse">
                  <a:avLst/>
                </a:prstGeom>
                <a:solidFill>
                  <a:srgbClr val="33CC33"/>
                </a:solidFill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endParaRPr dirty="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6337" name="Text Box 25"/>
              <p:cNvSpPr txBox="1"/>
              <p:nvPr/>
            </p:nvSpPr>
            <p:spPr>
              <a:xfrm>
                <a:off x="1056" y="2256"/>
                <a:ext cx="221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p>
                <a:r>
                  <a:rPr>
                    <a:solidFill>
                      <a:schemeClr val="tx1"/>
                    </a:solidFill>
                    <a:latin typeface="Tahoma" panose="020B0604030504040204" pitchFamily="34" charset="0"/>
                  </a:rPr>
                  <a:t>2</a:t>
                </a:r>
                <a:endParaRPr>
                  <a:solidFill>
                    <a:schemeClr val="tx1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6338" name="Text Box 26"/>
              <p:cNvSpPr txBox="1"/>
              <p:nvPr/>
            </p:nvSpPr>
            <p:spPr>
              <a:xfrm>
                <a:off x="1872" y="2256"/>
                <a:ext cx="221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p>
                <a:r>
                  <a:rPr>
                    <a:solidFill>
                      <a:schemeClr val="tx1"/>
                    </a:solidFill>
                    <a:latin typeface="Tahoma" panose="020B0604030504040204" pitchFamily="34" charset="0"/>
                  </a:rPr>
                  <a:t>3</a:t>
                </a:r>
                <a:endParaRPr>
                  <a:solidFill>
                    <a:schemeClr val="tx1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6339" name="Text Box 27"/>
              <p:cNvSpPr txBox="1"/>
              <p:nvPr/>
            </p:nvSpPr>
            <p:spPr>
              <a:xfrm>
                <a:off x="768" y="2832"/>
                <a:ext cx="221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p>
                <a:r>
                  <a:rPr>
                    <a:solidFill>
                      <a:schemeClr val="tx1"/>
                    </a:solidFill>
                    <a:latin typeface="Tahoma" panose="020B0604030504040204" pitchFamily="34" charset="0"/>
                  </a:rPr>
                  <a:t>4</a:t>
                </a:r>
                <a:endParaRPr>
                  <a:solidFill>
                    <a:schemeClr val="tx1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6340" name="Text Box 28"/>
              <p:cNvSpPr txBox="1"/>
              <p:nvPr/>
            </p:nvSpPr>
            <p:spPr>
              <a:xfrm>
                <a:off x="1296" y="2832"/>
                <a:ext cx="221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p>
                <a:r>
                  <a:rPr>
                    <a:solidFill>
                      <a:schemeClr val="tx1"/>
                    </a:solidFill>
                    <a:latin typeface="Tahoma" panose="020B0604030504040204" pitchFamily="34" charset="0"/>
                  </a:rPr>
                  <a:t>5</a:t>
                </a:r>
                <a:endParaRPr>
                  <a:solidFill>
                    <a:schemeClr val="tx1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6341" name="Text Box 29"/>
              <p:cNvSpPr txBox="1"/>
              <p:nvPr/>
            </p:nvSpPr>
            <p:spPr>
              <a:xfrm>
                <a:off x="1488" y="1728"/>
                <a:ext cx="221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p>
                <a:r>
                  <a:rPr>
                    <a:solidFill>
                      <a:schemeClr val="tx1"/>
                    </a:solidFill>
                    <a:latin typeface="Tahoma" panose="020B0604030504040204" pitchFamily="34" charset="0"/>
                  </a:rPr>
                  <a:t>1</a:t>
                </a:r>
                <a:endParaRPr>
                  <a:solidFill>
                    <a:schemeClr val="tx1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6342" name="Text Box 30"/>
              <p:cNvSpPr txBox="1"/>
              <p:nvPr/>
            </p:nvSpPr>
            <p:spPr>
              <a:xfrm>
                <a:off x="1711" y="2832"/>
                <a:ext cx="221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p>
                <a:r>
                  <a:rPr>
                    <a:solidFill>
                      <a:schemeClr val="tx1"/>
                    </a:solidFill>
                    <a:latin typeface="Tahoma" panose="020B0604030504040204" pitchFamily="34" charset="0"/>
                  </a:rPr>
                  <a:t>6</a:t>
                </a:r>
                <a:endParaRPr>
                  <a:solidFill>
                    <a:schemeClr val="tx1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6343" name="Text Box 31"/>
              <p:cNvSpPr txBox="1"/>
              <p:nvPr/>
            </p:nvSpPr>
            <p:spPr>
              <a:xfrm>
                <a:off x="2208" y="2832"/>
                <a:ext cx="221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p>
                <a:r>
                  <a:rPr>
                    <a:solidFill>
                      <a:schemeClr val="tx1"/>
                    </a:solidFill>
                    <a:latin typeface="Tahoma" panose="020B0604030504040204" pitchFamily="34" charset="0"/>
                  </a:rPr>
                  <a:t>7</a:t>
                </a:r>
                <a:endParaRPr>
                  <a:solidFill>
                    <a:schemeClr val="tx1"/>
                  </a:solidFill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56333" name="Oval 32"/>
            <p:cNvSpPr/>
            <p:nvPr/>
          </p:nvSpPr>
          <p:spPr>
            <a:xfrm>
              <a:off x="1248" y="2352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dirty="0">
                <a:latin typeface="Times New Roman" panose="02020603050405020304" pitchFamily="18" charset="0"/>
              </a:endParaRPr>
            </a:p>
          </p:txBody>
        </p:sp>
        <p:sp>
          <p:nvSpPr>
            <p:cNvPr id="56334" name="Oval 33"/>
            <p:cNvSpPr/>
            <p:nvPr/>
          </p:nvSpPr>
          <p:spPr>
            <a:xfrm>
              <a:off x="1680" y="1824"/>
              <a:ext cx="144" cy="144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dirty="0">
                <a:latin typeface="Times New Roman" panose="02020603050405020304" pitchFamily="18" charset="0"/>
              </a:endParaRPr>
            </a:p>
          </p:txBody>
        </p:sp>
        <p:sp>
          <p:nvSpPr>
            <p:cNvPr id="56335" name="Oval 34"/>
            <p:cNvSpPr/>
            <p:nvPr/>
          </p:nvSpPr>
          <p:spPr>
            <a:xfrm>
              <a:off x="2112" y="2352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56326" name="Oval 35"/>
          <p:cNvSpPr/>
          <p:nvPr/>
        </p:nvSpPr>
        <p:spPr>
          <a:xfrm>
            <a:off x="1524000" y="4724400"/>
            <a:ext cx="228600" cy="2286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56327" name="Oval 36"/>
          <p:cNvSpPr/>
          <p:nvPr/>
        </p:nvSpPr>
        <p:spPr>
          <a:xfrm>
            <a:off x="2362200" y="4724400"/>
            <a:ext cx="228600" cy="2286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56328" name="Oval 37"/>
          <p:cNvSpPr/>
          <p:nvPr/>
        </p:nvSpPr>
        <p:spPr>
          <a:xfrm>
            <a:off x="1981200" y="3733800"/>
            <a:ext cx="228600" cy="2286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56329" name="Oval 38"/>
          <p:cNvSpPr/>
          <p:nvPr/>
        </p:nvSpPr>
        <p:spPr>
          <a:xfrm>
            <a:off x="3352800" y="3733800"/>
            <a:ext cx="228600" cy="2286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56330" name="Oval 39"/>
          <p:cNvSpPr/>
          <p:nvPr/>
        </p:nvSpPr>
        <p:spPr>
          <a:xfrm>
            <a:off x="2971800" y="4724400"/>
            <a:ext cx="228600" cy="2286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56331" name="Oval 40"/>
          <p:cNvSpPr/>
          <p:nvPr/>
        </p:nvSpPr>
        <p:spPr>
          <a:xfrm>
            <a:off x="3810000" y="4724400"/>
            <a:ext cx="228600" cy="2286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rgbClr val="33CC33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70" name="Rectangle 2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sz="4000"/>
              <a:t>Properties of breadth-first search</a:t>
            </a:r>
            <a:endParaRPr sz="4000"/>
          </a:p>
        </p:txBody>
      </p:sp>
      <p:sp>
        <p:nvSpPr>
          <p:cNvPr id="58371" name="Rectangle 3"/>
          <p:cNvSpPr>
            <a:spLocks noGrp="1"/>
          </p:cNvSpPr>
          <p:nvPr>
            <p:ph idx="1" hasCustomPrompt="1"/>
          </p:nvPr>
        </p:nvSpPr>
        <p:spPr/>
        <p:txBody>
          <a:bodyPr vert="horz" wrap="square" lIns="91440" tIns="45720" rIns="91440" bIns="45720" anchor="t" anchorCtr="0"/>
          <a:p>
            <a:pPr eaLnBrk="1" hangingPunct="1">
              <a:lnSpc>
                <a:spcPct val="90000"/>
              </a:lnSpc>
            </a:pPr>
            <a:r>
              <a:rPr sz="2400" u="sng">
                <a:solidFill>
                  <a:srgbClr val="1D0401"/>
                </a:solidFill>
              </a:rPr>
              <a:t>Complete?</a:t>
            </a:r>
            <a:r>
              <a:rPr sz="2400">
                <a:solidFill>
                  <a:srgbClr val="1D0401"/>
                </a:solidFill>
              </a:rPr>
              <a:t> Yes (if </a:t>
            </a:r>
            <a:r>
              <a:rPr sz="2400" i="1">
                <a:solidFill>
                  <a:srgbClr val="1D0401"/>
                </a:solidFill>
              </a:rPr>
              <a:t>b</a:t>
            </a:r>
            <a:r>
              <a:rPr sz="2400">
                <a:solidFill>
                  <a:srgbClr val="1D0401"/>
                </a:solidFill>
              </a:rPr>
              <a:t> is finite)</a:t>
            </a:r>
            <a:endParaRPr sz="2400">
              <a:solidFill>
                <a:srgbClr val="1D0401"/>
              </a:solidFill>
            </a:endParaRPr>
          </a:p>
          <a:p>
            <a:pPr eaLnBrk="1" hangingPunct="1">
              <a:lnSpc>
                <a:spcPct val="90000"/>
              </a:lnSpc>
            </a:pPr>
            <a:endParaRPr sz="2400">
              <a:solidFill>
                <a:srgbClr val="1D040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sz="2400" u="sng">
                <a:solidFill>
                  <a:srgbClr val="1D0401"/>
                </a:solidFill>
              </a:rPr>
              <a:t>Time?</a:t>
            </a:r>
            <a:r>
              <a:rPr sz="2400">
                <a:solidFill>
                  <a:srgbClr val="1D0401"/>
                </a:solidFill>
              </a:rPr>
              <a:t> </a:t>
            </a:r>
            <a:r>
              <a:rPr sz="2400" i="1">
                <a:solidFill>
                  <a:srgbClr val="1D0401"/>
                </a:solidFill>
              </a:rPr>
              <a:t>1+b+b</a:t>
            </a:r>
            <a:r>
              <a:rPr sz="2400" i="1" baseline="30000">
                <a:solidFill>
                  <a:srgbClr val="1D0401"/>
                </a:solidFill>
              </a:rPr>
              <a:t>2</a:t>
            </a:r>
            <a:r>
              <a:rPr sz="2400" i="1">
                <a:solidFill>
                  <a:srgbClr val="1D0401"/>
                </a:solidFill>
              </a:rPr>
              <a:t>+b</a:t>
            </a:r>
            <a:r>
              <a:rPr sz="2400" i="1" baseline="30000">
                <a:solidFill>
                  <a:srgbClr val="1D0401"/>
                </a:solidFill>
              </a:rPr>
              <a:t>3</a:t>
            </a:r>
            <a:r>
              <a:rPr sz="2400">
                <a:solidFill>
                  <a:srgbClr val="1D0401"/>
                </a:solidFill>
              </a:rPr>
              <a:t>+</a:t>
            </a:r>
            <a:r>
              <a:rPr sz="2400">
                <a:solidFill>
                  <a:srgbClr val="1D0401"/>
                </a:solidFill>
                <a:latin typeface="Times New Roman" panose="02020603050405020304" pitchFamily="18" charset="0"/>
              </a:rPr>
              <a:t>…</a:t>
            </a:r>
            <a:r>
              <a:rPr sz="2400">
                <a:solidFill>
                  <a:srgbClr val="1D0401"/>
                </a:solidFill>
              </a:rPr>
              <a:t> +</a:t>
            </a:r>
            <a:r>
              <a:rPr sz="2400" i="1" dirty="0" err="1">
                <a:solidFill>
                  <a:srgbClr val="1D0401"/>
                </a:solidFill>
              </a:rPr>
              <a:t>b</a:t>
            </a:r>
            <a:r>
              <a:rPr sz="2400" i="1" baseline="30000" dirty="0" err="1">
                <a:solidFill>
                  <a:srgbClr val="1D0401"/>
                </a:solidFill>
              </a:rPr>
              <a:t>d</a:t>
            </a:r>
            <a:r>
              <a:rPr sz="2400">
                <a:solidFill>
                  <a:srgbClr val="1D0401"/>
                </a:solidFill>
              </a:rPr>
              <a:t> = </a:t>
            </a:r>
            <a:r>
              <a:rPr sz="2400" i="1">
                <a:solidFill>
                  <a:srgbClr val="1D0401"/>
                </a:solidFill>
              </a:rPr>
              <a:t>b(b</a:t>
            </a:r>
            <a:r>
              <a:rPr sz="2400" i="1" baseline="30000">
                <a:solidFill>
                  <a:srgbClr val="1D0401"/>
                </a:solidFill>
              </a:rPr>
              <a:t>d</a:t>
            </a:r>
            <a:r>
              <a:rPr sz="2400" i="1">
                <a:solidFill>
                  <a:srgbClr val="1D0401"/>
                </a:solidFill>
              </a:rPr>
              <a:t>-1</a:t>
            </a:r>
            <a:r>
              <a:rPr sz="2400">
                <a:solidFill>
                  <a:srgbClr val="1D0401"/>
                </a:solidFill>
              </a:rPr>
              <a:t>) = O(b</a:t>
            </a:r>
            <a:r>
              <a:rPr sz="2400" baseline="30000">
                <a:solidFill>
                  <a:srgbClr val="1D0401"/>
                </a:solidFill>
              </a:rPr>
              <a:t>d+1</a:t>
            </a:r>
            <a:r>
              <a:rPr sz="2400">
                <a:solidFill>
                  <a:srgbClr val="1D0401"/>
                </a:solidFill>
              </a:rPr>
              <a:t>)
</a:t>
            </a:r>
            <a:endParaRPr sz="2400">
              <a:solidFill>
                <a:srgbClr val="1D040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sz="2400" u="sng">
                <a:solidFill>
                  <a:srgbClr val="1D0401"/>
                </a:solidFill>
              </a:rPr>
              <a:t>Space?</a:t>
            </a:r>
            <a:r>
              <a:rPr sz="2400">
                <a:solidFill>
                  <a:srgbClr val="1D0401"/>
                </a:solidFill>
              </a:rPr>
              <a:t> </a:t>
            </a:r>
            <a:r>
              <a:rPr sz="2400" i="1">
                <a:solidFill>
                  <a:srgbClr val="1D0401"/>
                </a:solidFill>
              </a:rPr>
              <a:t>O(b</a:t>
            </a:r>
            <a:r>
              <a:rPr sz="2400" i="1" baseline="30000">
                <a:solidFill>
                  <a:srgbClr val="1D0401"/>
                </a:solidFill>
              </a:rPr>
              <a:t>d+1</a:t>
            </a:r>
            <a:r>
              <a:rPr sz="2400" i="1">
                <a:solidFill>
                  <a:srgbClr val="1D0401"/>
                </a:solidFill>
              </a:rPr>
              <a:t>)</a:t>
            </a:r>
            <a:r>
              <a:rPr sz="2400">
                <a:solidFill>
                  <a:srgbClr val="1D0401"/>
                </a:solidFill>
              </a:rPr>
              <a:t> (keeps every node in memory)</a:t>
            </a:r>
            <a:endParaRPr sz="2400">
              <a:solidFill>
                <a:srgbClr val="1D0401"/>
              </a:solidFill>
            </a:endParaRPr>
          </a:p>
          <a:p>
            <a:pPr eaLnBrk="1" hangingPunct="1">
              <a:lnSpc>
                <a:spcPct val="90000"/>
              </a:lnSpc>
            </a:pPr>
            <a:endParaRPr sz="2400">
              <a:solidFill>
                <a:srgbClr val="1D040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sz="2400" u="sng">
                <a:solidFill>
                  <a:srgbClr val="1D0401"/>
                </a:solidFill>
              </a:rPr>
              <a:t>Optimal?</a:t>
            </a:r>
            <a:r>
              <a:rPr sz="2400">
                <a:solidFill>
                  <a:srgbClr val="1D0401"/>
                </a:solidFill>
              </a:rPr>
              <a:t> Yes (if cost = 1 per step)
</a:t>
            </a:r>
            <a:endParaRPr sz="2400">
              <a:solidFill>
                <a:srgbClr val="1D0401"/>
              </a:solidFill>
            </a:endParaRPr>
          </a:p>
          <a:p>
            <a:pPr eaLnBrk="1" hangingPunct="1">
              <a:lnSpc>
                <a:spcPct val="90000"/>
              </a:lnSpc>
            </a:pPr>
            <a:endParaRPr sz="2400">
              <a:solidFill>
                <a:srgbClr val="1D040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sz="2400">
                <a:solidFill>
                  <a:srgbClr val="1D0401"/>
                </a:solidFill>
              </a:rPr>
              <a:t>Space is the bigger problem (more than time)</a:t>
            </a:r>
            <a:r>
              <a:rPr sz="2800">
                <a:solidFill>
                  <a:srgbClr val="1D0401"/>
                </a:solidFill>
              </a:rPr>
              <a:t>
</a:t>
            </a:r>
            <a:endParaRPr sz="2800">
              <a:solidFill>
                <a:srgbClr val="1D0401"/>
              </a:solidFill>
            </a:endParaRPr>
          </a:p>
          <a:p>
            <a:pPr eaLnBrk="1" hangingPunct="1">
              <a:lnSpc>
                <a:spcPct val="90000"/>
              </a:lnSpc>
            </a:pPr>
            <a:endParaRPr sz="2800">
              <a:solidFill>
                <a:srgbClr val="1D040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DFS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5800" y="2039620"/>
            <a:ext cx="7772400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268730"/>
            <a:ext cx="8229600" cy="47301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42" name="Picture 4" descr="3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1295400"/>
            <a:ext cx="7924800" cy="53403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5800" y="2028190"/>
            <a:ext cx="7772400" cy="402018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72820" y="1981200"/>
            <a:ext cx="719709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5800" y="2085340"/>
            <a:ext cx="7772400" cy="390525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5800" y="2161540"/>
            <a:ext cx="7772400" cy="375348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1189" t="10309" r="-1189" b="7006"/>
          <a:stretch>
            <a:fillRect/>
          </a:stretch>
        </p:blipFill>
        <p:spPr>
          <a:xfrm>
            <a:off x="914400" y="859790"/>
            <a:ext cx="7314565" cy="543179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4400" y="1981200"/>
            <a:ext cx="731456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t="11599" b="7708"/>
          <a:stretch>
            <a:fillRect/>
          </a:stretch>
        </p:blipFill>
        <p:spPr>
          <a:xfrm>
            <a:off x="914400" y="1083310"/>
            <a:ext cx="7314565" cy="444246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3490" name="Rectangle 2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Depth-first search </a:t>
            </a:r>
            <a:endParaRPr lang="zh-TW" altLang="en-US" dirty="0">
              <a:solidFill>
                <a:srgbClr val="1D0401"/>
              </a:solidFill>
            </a:endParaRPr>
          </a:p>
        </p:txBody>
      </p:sp>
      <p:sp>
        <p:nvSpPr>
          <p:cNvPr id="63491" name="Rectangle 3"/>
          <p:cNvSpPr>
            <a:spLocks noGrp="1"/>
          </p:cNvSpPr>
          <p:nvPr>
            <p:ph idx="1" hasCustomPrompt="1"/>
          </p:nvPr>
        </p:nvSpPr>
        <p:spPr>
          <a:xfrm>
            <a:off x="685800" y="1752600"/>
            <a:ext cx="7772400" cy="45720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en-US" altLang="zh-TW" sz="2800">
                <a:solidFill>
                  <a:srgbClr val="1D0401"/>
                </a:solidFill>
              </a:rPr>
              <a:t>Always expands one of the nodes at the </a:t>
            </a:r>
            <a:r>
              <a:rPr lang="en-US" altLang="zh-TW" sz="2800" b="1" i="1">
                <a:solidFill>
                  <a:srgbClr val="1D0401"/>
                </a:solidFill>
              </a:rPr>
              <a:t>deepest</a:t>
            </a:r>
            <a:r>
              <a:rPr lang="en-US" altLang="zh-TW" sz="2800">
                <a:solidFill>
                  <a:srgbClr val="1D0401"/>
                </a:solidFill>
              </a:rPr>
              <a:t> level of the tree </a:t>
            </a:r>
            <a:endParaRPr lang="en-US" altLang="zh-TW" sz="2800">
              <a:solidFill>
                <a:srgbClr val="1D0401"/>
              </a:solidFill>
            </a:endParaRPr>
          </a:p>
          <a:p>
            <a:pPr eaLnBrk="1" hangingPunct="1"/>
            <a:r>
              <a:rPr lang="en-US" altLang="zh-TW" sz="2800">
                <a:solidFill>
                  <a:srgbClr val="1D0401"/>
                </a:solidFill>
              </a:rPr>
              <a:t>Only when the search hits a dead end</a:t>
            </a:r>
            <a:endParaRPr lang="en-US" altLang="zh-TW" sz="2800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 sz="2400">
                <a:solidFill>
                  <a:srgbClr val="1D0401"/>
                </a:solidFill>
              </a:rPr>
              <a:t>goes back and expands nodes at shallower levels </a:t>
            </a:r>
            <a:endParaRPr lang="en-US" altLang="zh-TW" sz="2400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 sz="2400">
                <a:solidFill>
                  <a:srgbClr val="1D0401"/>
                </a:solidFill>
              </a:rPr>
              <a:t>Dead end </a:t>
            </a:r>
            <a:r>
              <a:rPr lang="en-US" altLang="zh-TW" sz="2400">
                <a:solidFill>
                  <a:srgbClr val="1D0401"/>
                </a:solidFill>
                <a:sym typeface="Wingdings" panose="05000000000000000000" pitchFamily="2" charset="2"/>
              </a:rPr>
              <a:t> leaf nodes but not the goal</a:t>
            </a:r>
            <a:endParaRPr lang="en-US" altLang="zh-TW" sz="2400">
              <a:solidFill>
                <a:srgbClr val="1D0401"/>
              </a:solidFill>
              <a:sym typeface="Wingdings" panose="05000000000000000000" pitchFamily="2" charset="2"/>
            </a:endParaRPr>
          </a:p>
          <a:p>
            <a:pPr eaLnBrk="1" hangingPunct="1"/>
            <a:r>
              <a:rPr lang="en-US" altLang="zh-TW" sz="2800">
                <a:solidFill>
                  <a:srgbClr val="1D0401"/>
                </a:solidFill>
              </a:rPr>
              <a:t>Backtracking search</a:t>
            </a:r>
            <a:endParaRPr lang="en-US" altLang="zh-TW" sz="2800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 sz="2400">
                <a:solidFill>
                  <a:srgbClr val="1D0401"/>
                </a:solidFill>
              </a:rPr>
              <a:t>only one successor is generated on expansion</a:t>
            </a:r>
            <a:endParaRPr lang="en-US" altLang="zh-TW" sz="2400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 sz="2400">
                <a:solidFill>
                  <a:srgbClr val="1D0401"/>
                </a:solidFill>
              </a:rPr>
              <a:t>rather than all successors</a:t>
            </a:r>
            <a:endParaRPr lang="en-US" altLang="zh-TW" sz="2400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 sz="2400">
                <a:solidFill>
                  <a:srgbClr val="1D0401"/>
                </a:solidFill>
              </a:rPr>
              <a:t>fewer memory</a:t>
            </a:r>
            <a:endParaRPr lang="en-US" altLang="zh-TW" sz="2400">
              <a:solidFill>
                <a:srgbClr val="1D0401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7826" name="Rectangle 2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Depth-first search (Analysis)</a:t>
            </a:r>
            <a:endParaRPr lang="zh-TW" altLang="en-US" dirty="0">
              <a:solidFill>
                <a:srgbClr val="1D0401"/>
              </a:solidFill>
            </a:endParaRPr>
          </a:p>
        </p:txBody>
      </p:sp>
      <p:sp>
        <p:nvSpPr>
          <p:cNvPr id="77827" name="Rectangle 3"/>
          <p:cNvSpPr>
            <a:spLocks noGrp="1"/>
          </p:cNvSpPr>
          <p:nvPr>
            <p:ph idx="1" hasCustomPrompt="1"/>
          </p:nvPr>
        </p:nvSpPr>
        <p:spPr>
          <a:xfrm>
            <a:off x="685800" y="1676400"/>
            <a:ext cx="7772400" cy="44958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Not complete 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1D0401"/>
                </a:solidFill>
              </a:rPr>
              <a:t>because a path may be infinite or looping 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1D0401"/>
                </a:solidFill>
              </a:rPr>
              <a:t>then the path will never fail and go back try another option </a:t>
            </a:r>
            <a:endParaRPr lang="en-US" altLang="zh-TW">
              <a:solidFill>
                <a:srgbClr val="1D0401"/>
              </a:solidFill>
            </a:endParaRPr>
          </a:p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Not optimal 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r>
              <a:rPr lang="zh-TW" altLang="en-US" dirty="0">
                <a:solidFill>
                  <a:srgbClr val="1D0401"/>
                </a:solidFill>
              </a:rPr>
              <a:t> </a:t>
            </a:r>
            <a:r>
              <a:rPr lang="en-US" altLang="zh-TW">
                <a:solidFill>
                  <a:srgbClr val="1D0401"/>
                </a:solidFill>
              </a:rPr>
              <a:t>it doesn't guarantee the best solution </a:t>
            </a:r>
            <a:endParaRPr lang="en-US" altLang="zh-TW">
              <a:solidFill>
                <a:srgbClr val="1D0401"/>
              </a:solidFill>
            </a:endParaRPr>
          </a:p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It overcomes 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1D0401"/>
                </a:solidFill>
              </a:rPr>
              <a:t>the time and space complexities </a:t>
            </a:r>
            <a:endParaRPr lang="zh-TW" altLang="en-US" dirty="0">
              <a:solidFill>
                <a:srgbClr val="1D0401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8850" name="Rectangle 2"/>
          <p:cNvSpPr>
            <a:spLocks noGrp="1"/>
          </p:cNvSpPr>
          <p:nvPr>
            <p:ph type="title" hasCustomPrompt="1"/>
          </p:nvPr>
        </p:nvSpPr>
        <p:spPr>
          <a:xfrm>
            <a:off x="685800" y="679450"/>
            <a:ext cx="7772400" cy="1143000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sz="4000">
                <a:solidFill>
                  <a:srgbClr val="1D0401"/>
                </a:solidFill>
              </a:rPr>
              <a:t>Properties of depth-first search</a:t>
            </a:r>
            <a:endParaRPr sz="4000">
              <a:solidFill>
                <a:srgbClr val="1D0401"/>
              </a:solidFill>
            </a:endParaRPr>
          </a:p>
        </p:txBody>
      </p:sp>
      <p:sp>
        <p:nvSpPr>
          <p:cNvPr id="78851" name="Rectangle 3"/>
          <p:cNvSpPr>
            <a:spLocks noGrp="1"/>
          </p:cNvSpPr>
          <p:nvPr>
            <p:ph idx="1" hasCustomPrompt="1"/>
          </p:nvPr>
        </p:nvSpPr>
        <p:spPr>
          <a:xfrm>
            <a:off x="685800" y="2051050"/>
            <a:ext cx="7772400" cy="4114800"/>
          </a:xfrm>
        </p:spPr>
        <p:txBody>
          <a:bodyPr vert="horz" wrap="square" lIns="91440" tIns="45720" rIns="91440" bIns="45720" anchor="t" anchorCtr="0"/>
          <a:p>
            <a:pPr eaLnBrk="1" hangingPunct="1">
              <a:lnSpc>
                <a:spcPct val="80000"/>
              </a:lnSpc>
            </a:pPr>
            <a:r>
              <a:rPr sz="2800" u="sng">
                <a:solidFill>
                  <a:srgbClr val="1D0401"/>
                </a:solidFill>
              </a:rPr>
              <a:t>Complete?</a:t>
            </a:r>
            <a:r>
              <a:rPr sz="2800">
                <a:solidFill>
                  <a:srgbClr val="1D0401"/>
                </a:solidFill>
              </a:rPr>
              <a:t> No: fails in infinite-depth spaces, spaces with loops</a:t>
            </a:r>
            <a:endParaRPr sz="2800">
              <a:solidFill>
                <a:srgbClr val="1D0401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sz="2400">
                <a:solidFill>
                  <a:srgbClr val="1D0401"/>
                </a:solidFill>
              </a:rPr>
              <a:t>Modify to avoid repeated states along path
</a:t>
            </a:r>
            <a:endParaRPr sz="2400">
              <a:solidFill>
                <a:srgbClr val="1D0401"/>
              </a:solidFill>
            </a:endParaRPr>
          </a:p>
          <a:p>
            <a:pPr lvl="2" eaLnBrk="1" hangingPunct="1">
              <a:lnSpc>
                <a:spcPct val="80000"/>
              </a:lnSpc>
              <a:buNone/>
            </a:pPr>
            <a:r>
              <a:rPr sz="2000">
                <a:solidFill>
                  <a:srgbClr val="1D0401"/>
                </a:solidFill>
                <a:sym typeface="Wingdings" panose="05000000000000000000" pitchFamily="2" charset="2"/>
              </a:rPr>
              <a:t></a:t>
            </a:r>
            <a:r>
              <a:rPr sz="2000">
                <a:solidFill>
                  <a:srgbClr val="1D0401"/>
                </a:solidFill>
              </a:rPr>
              <a:t> complete in finite spaces
</a:t>
            </a:r>
            <a:endParaRPr sz="2000">
              <a:solidFill>
                <a:srgbClr val="1D0401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sz="2800" u="sng">
                <a:solidFill>
                  <a:srgbClr val="1D0401"/>
                </a:solidFill>
              </a:rPr>
              <a:t>Time?</a:t>
            </a:r>
            <a:r>
              <a:rPr sz="2800">
                <a:solidFill>
                  <a:srgbClr val="1D0401"/>
                </a:solidFill>
              </a:rPr>
              <a:t> </a:t>
            </a:r>
            <a:r>
              <a:rPr sz="2800" i="1" dirty="0" err="1">
                <a:solidFill>
                  <a:srgbClr val="1D0401"/>
                </a:solidFill>
              </a:rPr>
              <a:t>O(b</a:t>
            </a:r>
            <a:r>
              <a:rPr sz="2800" i="1" baseline="30000" dirty="0" err="1">
                <a:solidFill>
                  <a:srgbClr val="1D0401"/>
                </a:solidFill>
              </a:rPr>
              <a:t>m</a:t>
            </a:r>
            <a:r>
              <a:rPr sz="2800" i="1">
                <a:solidFill>
                  <a:srgbClr val="1D0401"/>
                </a:solidFill>
              </a:rPr>
              <a:t>)</a:t>
            </a:r>
            <a:r>
              <a:rPr sz="2800">
                <a:solidFill>
                  <a:srgbClr val="1D0401"/>
                </a:solidFill>
              </a:rPr>
              <a:t>: terrible if </a:t>
            </a:r>
            <a:r>
              <a:rPr sz="2800" i="1">
                <a:solidFill>
                  <a:srgbClr val="1D0401"/>
                </a:solidFill>
              </a:rPr>
              <a:t>m</a:t>
            </a:r>
            <a:r>
              <a:rPr sz="2800">
                <a:solidFill>
                  <a:srgbClr val="1D0401"/>
                </a:solidFill>
              </a:rPr>
              <a:t> is much larger than </a:t>
            </a:r>
            <a:r>
              <a:rPr sz="2800" i="1">
                <a:solidFill>
                  <a:srgbClr val="1D0401"/>
                </a:solidFill>
              </a:rPr>
              <a:t>d</a:t>
            </a:r>
            <a:endParaRPr sz="2800" i="1">
              <a:solidFill>
                <a:srgbClr val="1D0401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sz="2400">
                <a:solidFill>
                  <a:srgbClr val="1D0401"/>
                </a:solidFill>
              </a:rPr>
              <a:t> but if solutions are dense, may be much faster than breadth-first
</a:t>
            </a:r>
            <a:endParaRPr sz="2400">
              <a:solidFill>
                <a:srgbClr val="1D0401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sz="2800" u="sng">
                <a:solidFill>
                  <a:srgbClr val="1D0401"/>
                </a:solidFill>
              </a:rPr>
              <a:t>Space?</a:t>
            </a:r>
            <a:r>
              <a:rPr sz="2800">
                <a:solidFill>
                  <a:srgbClr val="1D0401"/>
                </a:solidFill>
              </a:rPr>
              <a:t> </a:t>
            </a:r>
            <a:r>
              <a:rPr sz="2800" i="1" dirty="0" err="1">
                <a:solidFill>
                  <a:srgbClr val="1D0401"/>
                </a:solidFill>
              </a:rPr>
              <a:t>O(bm</a:t>
            </a:r>
            <a:r>
              <a:rPr sz="2800" i="1">
                <a:solidFill>
                  <a:srgbClr val="1D0401"/>
                </a:solidFill>
              </a:rPr>
              <a:t>), </a:t>
            </a:r>
            <a:r>
              <a:rPr sz="2800">
                <a:solidFill>
                  <a:srgbClr val="1D0401"/>
                </a:solidFill>
              </a:rPr>
              <a:t>i.e., linear space!
</a:t>
            </a:r>
            <a:endParaRPr sz="2800">
              <a:solidFill>
                <a:srgbClr val="1D0401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sz="2800" u="sng">
                <a:solidFill>
                  <a:srgbClr val="1D0401"/>
                </a:solidFill>
              </a:rPr>
              <a:t>Optimal?</a:t>
            </a:r>
            <a:r>
              <a:rPr sz="2800">
                <a:solidFill>
                  <a:srgbClr val="1D0401"/>
                </a:solidFill>
              </a:rPr>
              <a:t> No
</a:t>
            </a:r>
            <a:endParaRPr sz="2800">
              <a:solidFill>
                <a:srgbClr val="1D0401"/>
              </a:solidFill>
            </a:endParaRPr>
          </a:p>
          <a:p>
            <a:pPr eaLnBrk="1" hangingPunct="1">
              <a:lnSpc>
                <a:spcPct val="80000"/>
              </a:lnSpc>
            </a:pPr>
            <a:endParaRPr sz="2800">
              <a:solidFill>
                <a:srgbClr val="1D040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Rectangle 1026"/>
          <p:cNvSpPr>
            <a:spLocks noGrp="1"/>
          </p:cNvSpPr>
          <p:nvPr>
            <p:ph type="title" hasCustomPrompt="1"/>
          </p:nvPr>
        </p:nvSpPr>
        <p:spPr>
          <a:xfrm>
            <a:off x="381000" y="617538"/>
            <a:ext cx="8458200" cy="1143000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 sz="4000">
                <a:solidFill>
                  <a:srgbClr val="0C0C12"/>
                </a:solidFill>
              </a:rPr>
              <a:t>Well-defined problems and solutions</a:t>
            </a:r>
            <a:r>
              <a:rPr lang="en-US" altLang="zh-TW">
                <a:solidFill>
                  <a:srgbClr val="0C0C12"/>
                </a:solidFill>
              </a:rPr>
              <a:t> </a:t>
            </a:r>
            <a:endParaRPr lang="zh-TW" altLang="en-US" dirty="0">
              <a:solidFill>
                <a:srgbClr val="0C0C12"/>
              </a:solidFill>
            </a:endParaRPr>
          </a:p>
        </p:txBody>
      </p:sp>
      <p:sp>
        <p:nvSpPr>
          <p:cNvPr id="11267" name="Rectangle 1027"/>
          <p:cNvSpPr>
            <a:spLocks noGrp="1"/>
          </p:cNvSpPr>
          <p:nvPr>
            <p:ph idx="1" hasCustomPrompt="1"/>
          </p:nvPr>
        </p:nvSpPr>
        <p:spPr>
          <a:xfrm>
            <a:off x="1258888" y="1492250"/>
            <a:ext cx="7140575" cy="5105400"/>
          </a:xfrm>
        </p:spPr>
        <p:txBody>
          <a:bodyPr vert="horz" wrap="square" lIns="91440" tIns="45720" rIns="91440" bIns="45720" anchor="t" anchorCtr="0"/>
          <a:p>
            <a:pPr eaLnBrk="1" hangingPunct="1">
              <a:buNone/>
            </a:pPr>
            <a:r>
              <a:rPr lang="en-US" altLang="zh-TW">
                <a:solidFill>
                  <a:srgbClr val="0C0C12"/>
                </a:solidFill>
              </a:rPr>
              <a:t>A problem is defined by 5 components:</a:t>
            </a:r>
            <a:endParaRPr lang="en-US" altLang="zh-TW">
              <a:solidFill>
                <a:srgbClr val="0C0C12"/>
              </a:solidFill>
            </a:endParaRPr>
          </a:p>
          <a:p>
            <a:pPr eaLnBrk="1" hangingPunct="1"/>
            <a:r>
              <a:rPr lang="en-US" altLang="zh-TW" b="1" i="1" u="sng">
                <a:solidFill>
                  <a:srgbClr val="0C0C12"/>
                </a:solidFill>
              </a:rPr>
              <a:t>Initial state</a:t>
            </a:r>
            <a:endParaRPr lang="en-US" altLang="zh-TW" b="1" i="1" u="sng">
              <a:solidFill>
                <a:srgbClr val="0C0C12"/>
              </a:solidFill>
            </a:endParaRPr>
          </a:p>
          <a:p>
            <a:pPr eaLnBrk="1" hangingPunct="1"/>
            <a:r>
              <a:rPr lang="en-US" altLang="zh-TW" b="1" i="1" u="sng">
                <a:solidFill>
                  <a:srgbClr val="0C0C12"/>
                </a:solidFill>
              </a:rPr>
              <a:t>Actions</a:t>
            </a:r>
            <a:r>
              <a:rPr lang="en-US" altLang="zh-TW">
                <a:solidFill>
                  <a:srgbClr val="0C0C12"/>
                </a:solidFill>
              </a:rPr>
              <a:t> </a:t>
            </a:r>
            <a:endParaRPr lang="en-US" altLang="zh-TW">
              <a:solidFill>
                <a:srgbClr val="0C0C12"/>
              </a:solidFill>
            </a:endParaRPr>
          </a:p>
          <a:p>
            <a:pPr eaLnBrk="1" hangingPunct="1"/>
            <a:r>
              <a:rPr lang="en-US" altLang="zh-TW" b="1" i="1" u="sng">
                <a:solidFill>
                  <a:srgbClr val="0C0C12"/>
                </a:solidFill>
              </a:rPr>
              <a:t>Transition model  </a:t>
            </a:r>
            <a:r>
              <a:rPr lang="en-US" altLang="zh-TW" b="1" i="1">
                <a:solidFill>
                  <a:srgbClr val="0C0C12"/>
                </a:solidFill>
              </a:rPr>
              <a:t>or</a:t>
            </a:r>
            <a:endParaRPr lang="en-US" altLang="zh-TW" b="1" i="1">
              <a:solidFill>
                <a:srgbClr val="0C0C12"/>
              </a:solidFill>
            </a:endParaRPr>
          </a:p>
          <a:p>
            <a:pPr eaLnBrk="1" hangingPunct="1">
              <a:buNone/>
            </a:pPr>
            <a:r>
              <a:rPr lang="en-US" altLang="zh-TW" b="1" i="1" u="sng">
                <a:solidFill>
                  <a:srgbClr val="0C0C12"/>
                </a:solidFill>
              </a:rPr>
              <a:t>(Successor functions)</a:t>
            </a:r>
            <a:endParaRPr lang="en-US" altLang="zh-TW" b="1" i="1" u="sng">
              <a:solidFill>
                <a:srgbClr val="0C0C12"/>
              </a:solidFill>
            </a:endParaRPr>
          </a:p>
          <a:p>
            <a:pPr eaLnBrk="1" hangingPunct="1"/>
            <a:r>
              <a:rPr lang="en-US" altLang="zh-TW">
                <a:solidFill>
                  <a:srgbClr val="0C0C12"/>
                </a:solidFill>
              </a:rPr>
              <a:t> </a:t>
            </a:r>
            <a:r>
              <a:rPr lang="en-US" altLang="zh-TW" b="1" i="1" u="sng">
                <a:solidFill>
                  <a:srgbClr val="0C0C12"/>
                </a:solidFill>
              </a:rPr>
              <a:t>Goal Test.</a:t>
            </a:r>
            <a:endParaRPr lang="en-US" altLang="zh-TW" b="1" i="1" u="sng">
              <a:solidFill>
                <a:srgbClr val="0C0C12"/>
              </a:solidFill>
            </a:endParaRPr>
          </a:p>
          <a:p>
            <a:pPr eaLnBrk="1" hangingPunct="1"/>
            <a:r>
              <a:rPr lang="en-US" altLang="zh-TW" b="1" i="1" u="sng">
                <a:solidFill>
                  <a:srgbClr val="0C0C12"/>
                </a:solidFill>
              </a:rPr>
              <a:t>Path Cost.</a:t>
            </a:r>
            <a:endParaRPr lang="en-US" altLang="zh-TW" b="1" i="1" u="sng">
              <a:solidFill>
                <a:srgbClr val="0C0C12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 noProof="0" smtClean="0">
                <a:ln>
                  <a:noFill/>
                </a:ln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sym typeface="+mn-ea"/>
              </a:rPr>
              <a:t>Depth-Limited Strategy</a:t>
            </a:r>
            <a:br>
              <a:rPr kumimoji="1" lang="en-US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5800" y="2127885"/>
            <a:ext cx="7772400" cy="382016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21410" y="1981200"/>
            <a:ext cx="689991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59510" y="1981200"/>
            <a:ext cx="682371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94105" y="1981200"/>
            <a:ext cx="695515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2675" y="1981200"/>
            <a:ext cx="697738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63955" y="1981200"/>
            <a:ext cx="681482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50595" y="1981200"/>
            <a:ext cx="724217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10285" y="1981200"/>
            <a:ext cx="712279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99185" y="1981200"/>
            <a:ext cx="694436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5340" y="1981200"/>
            <a:ext cx="751268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Rectangle 2"/>
          <p:cNvSpPr>
            <a:spLocks noGrp="1"/>
          </p:cNvSpPr>
          <p:nvPr>
            <p:ph type="title" hasCustomPrompt="1"/>
          </p:nvPr>
        </p:nvSpPr>
        <p:spPr>
          <a:xfrm>
            <a:off x="381000" y="649288"/>
            <a:ext cx="8458200" cy="1143000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 sz="4000">
                <a:solidFill>
                  <a:srgbClr val="0C0C12"/>
                </a:solidFill>
              </a:rPr>
              <a:t>Well-defined problems and solutions</a:t>
            </a:r>
            <a:r>
              <a:rPr lang="en-US" altLang="zh-TW">
                <a:solidFill>
                  <a:srgbClr val="0C0C12"/>
                </a:solidFill>
              </a:rPr>
              <a:t> </a:t>
            </a:r>
            <a:endParaRPr lang="zh-TW" altLang="en-US" dirty="0">
              <a:solidFill>
                <a:srgbClr val="0C0C12"/>
              </a:solidFill>
            </a:endParaRPr>
          </a:p>
        </p:txBody>
      </p:sp>
      <p:sp>
        <p:nvSpPr>
          <p:cNvPr id="12291" name="Rectangle 3"/>
          <p:cNvSpPr>
            <a:spLocks noGrp="1"/>
          </p:cNvSpPr>
          <p:nvPr>
            <p:ph idx="1" hasCustomPrompt="1"/>
          </p:nvPr>
        </p:nvSpPr>
        <p:spPr>
          <a:xfrm>
            <a:off x="457200" y="1563688"/>
            <a:ext cx="8382000" cy="5105400"/>
          </a:xfrm>
        </p:spPr>
        <p:txBody>
          <a:bodyPr vert="horz" wrap="square" lIns="91440" tIns="45720" rIns="91440" bIns="45720" anchor="t" anchorCtr="0"/>
          <a:p>
            <a:pPr eaLnBrk="1" hangingPunct="1">
              <a:lnSpc>
                <a:spcPct val="80000"/>
              </a:lnSpc>
            </a:pPr>
            <a:r>
              <a:rPr lang="en-US" altLang="zh-TW" sz="2800">
                <a:solidFill>
                  <a:srgbClr val="0C0C12"/>
                </a:solidFill>
              </a:rPr>
              <a:t>A problem is defined by 4 components:</a:t>
            </a:r>
            <a:endParaRPr lang="en-US" altLang="zh-TW" sz="2800">
              <a:solidFill>
                <a:srgbClr val="0C0C12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TW" sz="2400">
                <a:solidFill>
                  <a:srgbClr val="0C0C12"/>
                </a:solidFill>
              </a:rPr>
              <a:t>The </a:t>
            </a:r>
            <a:r>
              <a:rPr lang="en-US" altLang="zh-TW" sz="2400" b="1" i="1" u="sng">
                <a:solidFill>
                  <a:srgbClr val="0C0C12"/>
                </a:solidFill>
              </a:rPr>
              <a:t>initial state</a:t>
            </a:r>
            <a:r>
              <a:rPr lang="en-US" altLang="zh-TW" sz="2400">
                <a:solidFill>
                  <a:srgbClr val="0C0C12"/>
                </a:solidFill>
              </a:rPr>
              <a:t> </a:t>
            </a:r>
            <a:endParaRPr lang="en-US" altLang="zh-TW" sz="2400">
              <a:solidFill>
                <a:srgbClr val="0C0C12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zh-TW" sz="2000">
                <a:solidFill>
                  <a:srgbClr val="0C0C12"/>
                </a:solidFill>
              </a:rPr>
              <a:t>that the agent starts in</a:t>
            </a:r>
            <a:endParaRPr lang="en-US" altLang="zh-TW" sz="2000">
              <a:solidFill>
                <a:srgbClr val="0C0C12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TW" sz="2400">
                <a:solidFill>
                  <a:srgbClr val="0C0C12"/>
                </a:solidFill>
              </a:rPr>
              <a:t>The set of possible </a:t>
            </a:r>
            <a:r>
              <a:rPr lang="en-US" altLang="zh-TW" sz="2400" b="1">
                <a:solidFill>
                  <a:srgbClr val="0C0C12"/>
                </a:solidFill>
              </a:rPr>
              <a:t>actions </a:t>
            </a:r>
            <a:endParaRPr lang="en-US" altLang="zh-TW" sz="2400" b="1">
              <a:solidFill>
                <a:srgbClr val="0C0C12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TW" sz="2400" u="sng">
                <a:solidFill>
                  <a:srgbClr val="0C0C12"/>
                </a:solidFill>
              </a:rPr>
              <a:t> </a:t>
            </a:r>
            <a:r>
              <a:rPr lang="en-US" altLang="zh-TW" sz="2400" b="1" i="1" u="sng">
                <a:solidFill>
                  <a:srgbClr val="0C0C12"/>
                </a:solidFill>
              </a:rPr>
              <a:t>Transition model: </a:t>
            </a:r>
            <a:r>
              <a:rPr lang="en-US" altLang="zh-TW" sz="2400" i="1">
                <a:solidFill>
                  <a:srgbClr val="0C0C12"/>
                </a:solidFill>
              </a:rPr>
              <a:t>description of what each action does.</a:t>
            </a:r>
            <a:endParaRPr lang="en-US" altLang="zh-TW" sz="2400" i="1">
              <a:solidFill>
                <a:srgbClr val="0C0C12"/>
              </a:solidFill>
            </a:endParaRPr>
          </a:p>
          <a:p>
            <a:pPr lvl="1" eaLnBrk="1" hangingPunct="1">
              <a:lnSpc>
                <a:spcPct val="80000"/>
              </a:lnSpc>
              <a:buNone/>
            </a:pPr>
            <a:r>
              <a:rPr lang="en-US" altLang="zh-TW" sz="2400" u="sng">
                <a:solidFill>
                  <a:srgbClr val="0C0C12"/>
                </a:solidFill>
              </a:rPr>
              <a:t>(</a:t>
            </a:r>
            <a:r>
              <a:rPr lang="en-US" altLang="zh-TW" sz="2400" b="1" i="1" u="sng">
                <a:solidFill>
                  <a:srgbClr val="0C0C12"/>
                </a:solidFill>
              </a:rPr>
              <a:t>successor functions</a:t>
            </a:r>
            <a:r>
              <a:rPr lang="en-US" altLang="zh-TW" sz="2400" u="sng">
                <a:solidFill>
                  <a:srgbClr val="0C0C12"/>
                </a:solidFill>
              </a:rPr>
              <a:t>): </a:t>
            </a:r>
            <a:r>
              <a:rPr lang="en-US" altLang="zh-TW" sz="2400">
                <a:solidFill>
                  <a:srgbClr val="0C0C12"/>
                </a:solidFill>
              </a:rPr>
              <a:t>refer to any state reachable from given state by a single action </a:t>
            </a:r>
            <a:endParaRPr lang="en-US" altLang="zh-TW" sz="2400">
              <a:solidFill>
                <a:srgbClr val="0C0C12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TW" sz="2400">
                <a:solidFill>
                  <a:srgbClr val="0C0C12"/>
                </a:solidFill>
              </a:rPr>
              <a:t>Initial state, actions and Transition model define the </a:t>
            </a:r>
            <a:r>
              <a:rPr lang="en-US" altLang="zh-TW" sz="2400" b="1" i="1">
                <a:solidFill>
                  <a:srgbClr val="0C0C12"/>
                </a:solidFill>
              </a:rPr>
              <a:t>state space</a:t>
            </a:r>
            <a:endParaRPr lang="en-US" altLang="zh-TW" sz="2400">
              <a:solidFill>
                <a:srgbClr val="0C0C12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zh-TW" sz="2000">
                <a:solidFill>
                  <a:srgbClr val="0C0C12"/>
                </a:solidFill>
              </a:rPr>
              <a:t>the set of all states reachable from the initial state by any sequence of actions.</a:t>
            </a:r>
            <a:endParaRPr lang="en-US" altLang="zh-TW" sz="2000">
              <a:solidFill>
                <a:srgbClr val="0C0C12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TW" sz="2400">
                <a:solidFill>
                  <a:srgbClr val="0C0C12"/>
                </a:solidFill>
              </a:rPr>
              <a:t>A </a:t>
            </a:r>
            <a:r>
              <a:rPr lang="en-US" altLang="zh-TW" sz="2400" b="1" i="1">
                <a:solidFill>
                  <a:srgbClr val="0C0C12"/>
                </a:solidFill>
              </a:rPr>
              <a:t>path</a:t>
            </a:r>
            <a:r>
              <a:rPr lang="en-US" altLang="zh-TW" sz="2400">
                <a:solidFill>
                  <a:srgbClr val="0C0C12"/>
                </a:solidFill>
              </a:rPr>
              <a:t> in the state space:</a:t>
            </a:r>
            <a:endParaRPr lang="en-US" altLang="zh-TW" sz="2400">
              <a:solidFill>
                <a:srgbClr val="0C0C12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zh-TW" sz="2000">
                <a:solidFill>
                  <a:srgbClr val="0C0C12"/>
                </a:solidFill>
              </a:rPr>
              <a:t>any sequence of states connected by a sequence of actions. </a:t>
            </a:r>
            <a:endParaRPr lang="en-US" altLang="zh-TW" sz="2000">
              <a:solidFill>
                <a:srgbClr val="0C0C12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02030" y="1981200"/>
            <a:ext cx="713930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53465" y="1981200"/>
            <a:ext cx="70358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5800" y="2057400"/>
            <a:ext cx="7772400" cy="3961765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5800" y="2105025"/>
            <a:ext cx="7772400" cy="3866515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0898" name="Rectangle 2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Depth-limited search </a:t>
            </a:r>
            <a:endParaRPr lang="zh-TW" altLang="en-US" dirty="0">
              <a:solidFill>
                <a:srgbClr val="1D0401"/>
              </a:solidFill>
            </a:endParaRPr>
          </a:p>
        </p:txBody>
      </p:sp>
      <p:sp>
        <p:nvSpPr>
          <p:cNvPr id="80899" name="Rectangle 3"/>
          <p:cNvSpPr>
            <a:spLocks noGrp="1"/>
          </p:cNvSpPr>
          <p:nvPr>
            <p:ph idx="1" hasCustomPrompt="1"/>
          </p:nvPr>
        </p:nvSpPr>
        <p:spPr>
          <a:xfrm>
            <a:off x="685800" y="1676400"/>
            <a:ext cx="7772400" cy="4724400"/>
          </a:xfrm>
        </p:spPr>
        <p:txBody>
          <a:bodyPr vert="horz" wrap="square" lIns="91440" tIns="45720" rIns="91440" bIns="45720" anchor="t" anchorCtr="0"/>
          <a:p>
            <a:pPr eaLnBrk="1" hangingPunct="1">
              <a:lnSpc>
                <a:spcPct val="90000"/>
              </a:lnSpc>
            </a:pPr>
            <a:r>
              <a:rPr lang="en-US" altLang="zh-TW">
                <a:solidFill>
                  <a:srgbClr val="1D0401"/>
                </a:solidFill>
              </a:rPr>
              <a:t>It is depth-first search 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1D0401"/>
                </a:solidFill>
              </a:rPr>
              <a:t>with a </a:t>
            </a:r>
            <a:r>
              <a:rPr lang="en-US" altLang="zh-TW" b="1">
                <a:solidFill>
                  <a:srgbClr val="1D0401"/>
                </a:solidFill>
              </a:rPr>
              <a:t>predefined</a:t>
            </a:r>
            <a:r>
              <a:rPr lang="en-US" altLang="zh-TW">
                <a:solidFill>
                  <a:srgbClr val="1D0401"/>
                </a:solidFill>
              </a:rPr>
              <a:t> maximum depth 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1D0401"/>
                </a:solidFill>
              </a:rPr>
              <a:t>However, it is usually not easy to define the suitable maximum depth 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1D0401"/>
                </a:solidFill>
              </a:rPr>
              <a:t>too small </a:t>
            </a:r>
            <a:r>
              <a:rPr lang="en-US" altLang="zh-TW">
                <a:solidFill>
                  <a:srgbClr val="1D0401"/>
                </a:solidFill>
                <a:sym typeface="Wingdings" panose="05000000000000000000" pitchFamily="2" charset="2"/>
              </a:rPr>
              <a:t></a:t>
            </a:r>
            <a:r>
              <a:rPr lang="en-US" altLang="zh-TW">
                <a:solidFill>
                  <a:srgbClr val="1D0401"/>
                </a:solidFill>
              </a:rPr>
              <a:t> no solution can be found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1D0401"/>
                </a:solidFill>
              </a:rPr>
              <a:t>too large </a:t>
            </a:r>
            <a:r>
              <a:rPr lang="en-US" altLang="zh-TW">
                <a:solidFill>
                  <a:srgbClr val="1D0401"/>
                </a:solidFill>
                <a:sym typeface="Wingdings" panose="05000000000000000000" pitchFamily="2" charset="2"/>
              </a:rPr>
              <a:t></a:t>
            </a:r>
            <a:r>
              <a:rPr lang="en-US" altLang="zh-TW">
                <a:solidFill>
                  <a:srgbClr val="1D0401"/>
                </a:solidFill>
              </a:rPr>
              <a:t> the same problems are suffered from</a:t>
            </a:r>
            <a:endParaRPr lang="en-US" altLang="zh-TW">
              <a:solidFill>
                <a:srgbClr val="1D040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>
                <a:solidFill>
                  <a:srgbClr val="1D0401"/>
                </a:solidFill>
              </a:rPr>
              <a:t>Anyway the search is 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1D0401"/>
                </a:solidFill>
              </a:rPr>
              <a:t>complete 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1D0401"/>
                </a:solidFill>
              </a:rPr>
              <a:t>but still not optimal </a:t>
            </a:r>
            <a:endParaRPr lang="zh-TW" altLang="en-US" dirty="0">
              <a:solidFill>
                <a:srgbClr val="1D0401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2946" name="Rectangle 2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Iterative deepening search </a:t>
            </a:r>
            <a:endParaRPr lang="zh-TW" altLang="en-US" dirty="0">
              <a:solidFill>
                <a:srgbClr val="1D0401"/>
              </a:solidFill>
            </a:endParaRPr>
          </a:p>
        </p:txBody>
      </p:sp>
      <p:sp>
        <p:nvSpPr>
          <p:cNvPr id="82947" name="Rectangle 3"/>
          <p:cNvSpPr>
            <a:spLocks noGrp="1"/>
          </p:cNvSpPr>
          <p:nvPr>
            <p:ph idx="1" hasCustomPrompt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No choosing of the best depth limit </a:t>
            </a:r>
            <a:endParaRPr lang="en-US" altLang="zh-TW">
              <a:solidFill>
                <a:srgbClr val="1D0401"/>
              </a:solidFill>
            </a:endParaRPr>
          </a:p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It tries all possible depth limits: 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1D0401"/>
                </a:solidFill>
              </a:rPr>
              <a:t>first 0, then 1, 2, and so on 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1D0401"/>
                </a:solidFill>
              </a:rPr>
              <a:t>combines the benefits of depth-first and breadth-first search </a:t>
            </a:r>
            <a:endParaRPr lang="en-US" altLang="zh-TW">
              <a:solidFill>
                <a:srgbClr val="1D0401"/>
              </a:solidFill>
            </a:endParaRPr>
          </a:p>
          <a:p>
            <a:pPr eaLnBrk="1" hangingPunct="1"/>
            <a:endParaRPr lang="zh-TW" altLang="en-US" dirty="0">
              <a:solidFill>
                <a:srgbClr val="1D0401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5800" y="2040890"/>
            <a:ext cx="7772400" cy="3994785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5800" y="2081530"/>
            <a:ext cx="7772400" cy="3913505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593215"/>
            <a:ext cx="82296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48995" y="1981200"/>
            <a:ext cx="744474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4" name="Rectangle 1026"/>
          <p:cNvSpPr>
            <a:spLocks noGrp="1"/>
          </p:cNvSpPr>
          <p:nvPr>
            <p:ph type="title" hasCustomPrompt="1"/>
          </p:nvPr>
        </p:nvSpPr>
        <p:spPr>
          <a:xfrm>
            <a:off x="304800" y="533400"/>
            <a:ext cx="8458200" cy="1143000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 sz="4000">
                <a:solidFill>
                  <a:srgbClr val="0C0C12"/>
                </a:solidFill>
              </a:rPr>
              <a:t>Well-defined problems and solutions</a:t>
            </a:r>
            <a:endParaRPr lang="zh-TW" altLang="en-US" sz="4000" dirty="0">
              <a:solidFill>
                <a:srgbClr val="0C0C12"/>
              </a:solidFill>
            </a:endParaRPr>
          </a:p>
        </p:txBody>
      </p:sp>
      <p:sp>
        <p:nvSpPr>
          <p:cNvPr id="13315" name="Rectangle 1027"/>
          <p:cNvSpPr>
            <a:spLocks noGrp="1"/>
          </p:cNvSpPr>
          <p:nvPr>
            <p:ph idx="1" hasCustomPrompt="1"/>
          </p:nvPr>
        </p:nvSpPr>
        <p:spPr>
          <a:xfrm>
            <a:off x="381000" y="1524000"/>
            <a:ext cx="8458200" cy="51054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en-US" altLang="zh-TW" sz="2800">
                <a:solidFill>
                  <a:srgbClr val="0C0C12"/>
                </a:solidFill>
              </a:rPr>
              <a:t>The </a:t>
            </a:r>
            <a:r>
              <a:rPr lang="en-US" altLang="zh-TW" sz="2800" b="1" i="1" u="sng">
                <a:solidFill>
                  <a:srgbClr val="0C0C12"/>
                </a:solidFill>
              </a:rPr>
              <a:t>goal test</a:t>
            </a:r>
            <a:r>
              <a:rPr lang="en-US" altLang="zh-TW" sz="2800">
                <a:solidFill>
                  <a:srgbClr val="0C0C12"/>
                </a:solidFill>
              </a:rPr>
              <a:t> </a:t>
            </a:r>
            <a:endParaRPr lang="en-US" altLang="zh-TW" sz="2800">
              <a:solidFill>
                <a:srgbClr val="0C0C12"/>
              </a:solidFill>
            </a:endParaRPr>
          </a:p>
          <a:p>
            <a:pPr lvl="1" eaLnBrk="1" hangingPunct="1"/>
            <a:r>
              <a:rPr lang="en-US" altLang="zh-TW" sz="2400">
                <a:solidFill>
                  <a:srgbClr val="0C0C12"/>
                </a:solidFill>
              </a:rPr>
              <a:t>Applied to the current state to test </a:t>
            </a:r>
            <a:endParaRPr lang="en-US" altLang="zh-TW" sz="2400">
              <a:solidFill>
                <a:srgbClr val="0C0C12"/>
              </a:solidFill>
            </a:endParaRPr>
          </a:p>
          <a:p>
            <a:pPr lvl="2" eaLnBrk="1" hangingPunct="1"/>
            <a:r>
              <a:rPr lang="en-US" altLang="zh-TW" sz="2000">
                <a:solidFill>
                  <a:srgbClr val="0C0C12"/>
                </a:solidFill>
              </a:rPr>
              <a:t>if the agent is in its goal </a:t>
            </a:r>
            <a:endParaRPr lang="en-US" altLang="zh-TW" sz="2000">
              <a:solidFill>
                <a:srgbClr val="0C0C12"/>
              </a:solidFill>
            </a:endParaRPr>
          </a:p>
          <a:p>
            <a:pPr lvl="1" eaLnBrk="1" hangingPunct="1">
              <a:buNone/>
            </a:pPr>
            <a:r>
              <a:rPr lang="en-US" altLang="zh-TW" sz="2400">
                <a:solidFill>
                  <a:srgbClr val="0C0C12"/>
                </a:solidFill>
              </a:rPr>
              <a:t>-Sometimes there is an explicit set of possible goal states. (example: in Amman).</a:t>
            </a:r>
            <a:endParaRPr lang="en-US" altLang="zh-TW" sz="2400">
              <a:solidFill>
                <a:srgbClr val="0C0C12"/>
              </a:solidFill>
            </a:endParaRPr>
          </a:p>
          <a:p>
            <a:pPr lvl="1" eaLnBrk="1" hangingPunct="1">
              <a:buNone/>
            </a:pPr>
            <a:r>
              <a:rPr lang="en-US" altLang="zh-TW" sz="2400">
                <a:solidFill>
                  <a:srgbClr val="0C0C12"/>
                </a:solidFill>
              </a:rPr>
              <a:t>-Sometimes the goal is described by the properties</a:t>
            </a:r>
            <a:endParaRPr lang="en-US" altLang="zh-TW" sz="2400">
              <a:solidFill>
                <a:srgbClr val="0C0C12"/>
              </a:solidFill>
            </a:endParaRPr>
          </a:p>
          <a:p>
            <a:pPr lvl="2" eaLnBrk="1" hangingPunct="1"/>
            <a:r>
              <a:rPr lang="en-US" altLang="zh-TW" sz="2000">
                <a:solidFill>
                  <a:srgbClr val="0C0C12"/>
                </a:solidFill>
              </a:rPr>
              <a:t>instead of stating explicitly the set of states</a:t>
            </a:r>
            <a:endParaRPr lang="en-US" altLang="zh-TW" sz="2000">
              <a:solidFill>
                <a:srgbClr val="0C0C12"/>
              </a:solidFill>
            </a:endParaRPr>
          </a:p>
          <a:p>
            <a:pPr lvl="1" eaLnBrk="1" hangingPunct="1"/>
            <a:r>
              <a:rPr lang="en-US" altLang="zh-TW" sz="2400">
                <a:solidFill>
                  <a:srgbClr val="0C0C12"/>
                </a:solidFill>
              </a:rPr>
              <a:t>Example: Chess</a:t>
            </a:r>
            <a:endParaRPr lang="en-US" altLang="zh-TW" sz="2400">
              <a:solidFill>
                <a:srgbClr val="0C0C12"/>
              </a:solidFill>
            </a:endParaRPr>
          </a:p>
          <a:p>
            <a:pPr lvl="2" eaLnBrk="1" hangingPunct="1"/>
            <a:r>
              <a:rPr lang="en-US" altLang="zh-TW" sz="2000">
                <a:solidFill>
                  <a:srgbClr val="0C0C12"/>
                </a:solidFill>
              </a:rPr>
              <a:t>the agent wins if it can capture the KING of the opponent on next move ( checkmate). </a:t>
            </a:r>
            <a:endParaRPr lang="en-US" altLang="zh-TW" sz="2000">
              <a:solidFill>
                <a:srgbClr val="0C0C12"/>
              </a:solidFill>
            </a:endParaRPr>
          </a:p>
          <a:p>
            <a:pPr lvl="2" eaLnBrk="1" hangingPunct="1"/>
            <a:r>
              <a:rPr lang="en-US" altLang="zh-TW" sz="2000">
                <a:solidFill>
                  <a:srgbClr val="0C0C12"/>
                </a:solidFill>
              </a:rPr>
              <a:t>no matter what the opponent does </a:t>
            </a:r>
            <a:endParaRPr lang="en-US" altLang="zh-TW" sz="2000">
              <a:solidFill>
                <a:srgbClr val="0C0C12"/>
              </a:solidFill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7105" y="1981200"/>
            <a:ext cx="720852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5800" y="2212975"/>
            <a:ext cx="7772400" cy="364998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5800" y="2122170"/>
            <a:ext cx="7772400" cy="3832225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olidFill>
                  <a:srgbClr val="1D0401"/>
                </a:solidFill>
                <a:sym typeface="+mn-ea"/>
              </a:rPr>
              <a:t>Bidirectional search</a:t>
            </a:r>
            <a:br>
              <a:rPr lang="en-US" altLang="zh-TW">
                <a:solidFill>
                  <a:srgbClr val="1D0401"/>
                </a:solidFill>
              </a:rPr>
            </a:b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64540" y="1981200"/>
            <a:ext cx="761428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3850" y="1485265"/>
            <a:ext cx="8229600" cy="4385945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5800" y="2396490"/>
            <a:ext cx="7772400" cy="3283585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10565" y="1981200"/>
            <a:ext cx="772223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5800" y="2051050"/>
            <a:ext cx="7772400" cy="397383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5800" y="1984375"/>
            <a:ext cx="7772400" cy="4107815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5800" y="2110105"/>
            <a:ext cx="7772400" cy="38557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mmunications and Dialogues">
  <a:themeElements>
    <a:clrScheme name="Communications and Dialogu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Communications and Dialogu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Communications and Dialogu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ommunications and Dialogues">
  <a:themeElements>
    <a:clrScheme name="Communications and Dialogu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Communications and Dialogu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Communications and Dialogu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سمة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ommunications and Dialogues 13">
    <a:dk1>
      <a:srgbClr val="000000"/>
    </a:dk1>
    <a:lt1>
      <a:srgbClr val="FFFFFF"/>
    </a:lt1>
    <a:dk2>
      <a:srgbClr val="000000"/>
    </a:dk2>
    <a:lt2>
      <a:srgbClr val="969696"/>
    </a:lt2>
    <a:accent1>
      <a:srgbClr val="0066CC"/>
    </a:accent1>
    <a:accent2>
      <a:srgbClr val="3399FF"/>
    </a:accent2>
    <a:accent3>
      <a:srgbClr val="FFFFFF"/>
    </a:accent3>
    <a:accent4>
      <a:srgbClr val="000000"/>
    </a:accent4>
    <a:accent5>
      <a:srgbClr val="AAB8E2"/>
    </a:accent5>
    <a:accent6>
      <a:srgbClr val="2D8AE7"/>
    </a:accent6>
    <a:hlink>
      <a:srgbClr val="CC3300"/>
    </a:hlink>
    <a:folHlink>
      <a:srgbClr val="996600"/>
    </a:folHlink>
  </a:clrScheme>
</a:themeOverride>
</file>

<file path=ppt/theme/themeOverride2.xml><?xml version="1.0" encoding="utf-8"?>
<a:themeOverride xmlns:a="http://schemas.openxmlformats.org/drawingml/2006/main">
  <a:clrScheme name="Communications and Dialogues 13">
    <a:dk1>
      <a:srgbClr val="000000"/>
    </a:dk1>
    <a:lt1>
      <a:srgbClr val="FFFFFF"/>
    </a:lt1>
    <a:dk2>
      <a:srgbClr val="000000"/>
    </a:dk2>
    <a:lt2>
      <a:srgbClr val="969696"/>
    </a:lt2>
    <a:accent1>
      <a:srgbClr val="0066CC"/>
    </a:accent1>
    <a:accent2>
      <a:srgbClr val="3399FF"/>
    </a:accent2>
    <a:accent3>
      <a:srgbClr val="FFFFFF"/>
    </a:accent3>
    <a:accent4>
      <a:srgbClr val="000000"/>
    </a:accent4>
    <a:accent5>
      <a:srgbClr val="AAB8E2"/>
    </a:accent5>
    <a:accent6>
      <a:srgbClr val="2D8AE7"/>
    </a:accent6>
    <a:hlink>
      <a:srgbClr val="CC3300"/>
    </a:hlink>
    <a:folHlink>
      <a:srgbClr val="9966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Designs\Post Modern.pot</Template>
  <TotalTime>0</TotalTime>
  <Words>12875</Words>
  <Application>WPS Presentation</Application>
  <PresentationFormat>On-screen Show</PresentationFormat>
  <Paragraphs>1107</Paragraphs>
  <Slides>131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131</vt:i4>
      </vt:variant>
    </vt:vector>
  </HeadingPairs>
  <TitlesOfParts>
    <vt:vector size="152" baseType="lpstr">
      <vt:lpstr>Arial</vt:lpstr>
      <vt:lpstr>SimSun</vt:lpstr>
      <vt:lpstr>Wingdings</vt:lpstr>
      <vt:lpstr>Times New Roman</vt:lpstr>
      <vt:lpstr>PMingLiU</vt:lpstr>
      <vt:lpstr>Arial Narrow</vt:lpstr>
      <vt:lpstr>Microsoft YaHei</vt:lpstr>
      <vt:lpstr>Arial Unicode MS</vt:lpstr>
      <vt:lpstr>Calibri</vt:lpstr>
      <vt:lpstr>Arial</vt:lpstr>
      <vt:lpstr>Arial MT</vt:lpstr>
      <vt:lpstr>Times New Roman</vt:lpstr>
      <vt:lpstr>Cambria</vt:lpstr>
      <vt:lpstr>Microsoft Sans Serif</vt:lpstr>
      <vt:lpstr>Tahoma</vt:lpstr>
      <vt:lpstr>Symbol</vt:lpstr>
      <vt:lpstr>Tahoma</vt:lpstr>
      <vt:lpstr>MS PGothic</vt:lpstr>
      <vt:lpstr>Helvetica</vt:lpstr>
      <vt:lpstr>Communications and Dialogues</vt:lpstr>
      <vt:lpstr>1_Communications and Dialogues</vt:lpstr>
      <vt:lpstr>Unit 2</vt:lpstr>
      <vt:lpstr>Problem-solving agent</vt:lpstr>
      <vt:lpstr>Building goal-based agents</vt:lpstr>
      <vt:lpstr>Search</vt:lpstr>
      <vt:lpstr>Search algorithm </vt:lpstr>
      <vt:lpstr>PowerPoint 演示文稿</vt:lpstr>
      <vt:lpstr>Well-defined problems and solutions </vt:lpstr>
      <vt:lpstr>Well-defined problems and solutions </vt:lpstr>
      <vt:lpstr>Well-defined problems and solutions</vt:lpstr>
      <vt:lpstr>Well-defined problems and solutions</vt:lpstr>
      <vt:lpstr>Example: Travelling in Romania</vt:lpstr>
      <vt:lpstr>Example: Travelling in Romania</vt:lpstr>
      <vt:lpstr>Example: Travelling in Romania</vt:lpstr>
      <vt:lpstr>Example: Travelling in Romania</vt:lpstr>
      <vt:lpstr>Example: Travelling in Romania</vt:lpstr>
      <vt:lpstr>Problem types</vt:lpstr>
      <vt:lpstr>Example: Vacuum-cleaner</vt:lpstr>
      <vt:lpstr>Example: Vacuum-cleaner</vt:lpstr>
      <vt:lpstr>The 8-puzzle</vt:lpstr>
      <vt:lpstr>The 8-puzzle</vt:lpstr>
      <vt:lpstr>Tree search algorithms</vt:lpstr>
      <vt:lpstr>Tree search: Example</vt:lpstr>
      <vt:lpstr>Tree search: Example</vt:lpstr>
      <vt:lpstr>Tree search: Example</vt:lpstr>
      <vt:lpstr>Implementation: States vs. nodes</vt:lpstr>
      <vt:lpstr>Implementation of search algorithms</vt:lpstr>
      <vt:lpstr>Search strategies</vt:lpstr>
      <vt:lpstr>3.3 Searching for solutions </vt:lpstr>
      <vt:lpstr>Search tree</vt:lpstr>
      <vt:lpstr>Search tree</vt:lpstr>
      <vt:lpstr>Search tree</vt:lpstr>
      <vt:lpstr>PowerPoint 演示文稿</vt:lpstr>
      <vt:lpstr>Measuring problem-solving performance</vt:lpstr>
      <vt:lpstr>PowerPoint 演示文稿</vt:lpstr>
      <vt:lpstr>Measuring problem-solving performance </vt:lpstr>
      <vt:lpstr>Uninformed search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Breadth-First Strategy</vt:lpstr>
      <vt:lpstr>Breadth-First Strategy</vt:lpstr>
      <vt:lpstr>Breadth-First Strategy</vt:lpstr>
      <vt:lpstr>Breadth-First Strategy</vt:lpstr>
      <vt:lpstr>Properties of breadth-first search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Depth-first search </vt:lpstr>
      <vt:lpstr>Depth-first search (Analysis)</vt:lpstr>
      <vt:lpstr>Properties of depth-first search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Depth-limited search </vt:lpstr>
      <vt:lpstr>Iterative deepening search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Uniform cost search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Informed Search</vt:lpstr>
      <vt:lpstr>Traditional informed search strategies</vt:lpstr>
      <vt:lpstr>Informed Search Strategies</vt:lpstr>
      <vt:lpstr>A heuristic function</vt:lpstr>
      <vt:lpstr>PowerPoint 演示文稿</vt:lpstr>
      <vt:lpstr>PowerPoint 演示文稿</vt:lpstr>
      <vt:lpstr>PowerPoint 演示文稿</vt:lpstr>
      <vt:lpstr>PowerPoint 演示文稿</vt:lpstr>
      <vt:lpstr>Greedy best-first search</vt:lpstr>
      <vt:lpstr>PowerPoint 演示文稿</vt:lpstr>
      <vt:lpstr>Greedy best-first search</vt:lpstr>
      <vt:lpstr>PowerPoint 演示文稿</vt:lpstr>
      <vt:lpstr>Greedy Search</vt:lpstr>
      <vt:lpstr>Greedy Search: Tree Search</vt:lpstr>
      <vt:lpstr>Greedy best-first search</vt:lpstr>
      <vt:lpstr>PowerPoint 演示文稿</vt:lpstr>
      <vt:lpstr>A* search</vt:lpstr>
      <vt:lpstr>PowerPoint 演示文稿</vt:lpstr>
      <vt:lpstr>A* Search: h not admissible !</vt:lpstr>
      <vt:lpstr>A* Search: Tree Search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Ch.3 Solving Problems by Searching </dc:title>
  <dc:creator/>
  <cp:lastModifiedBy>Karuna</cp:lastModifiedBy>
  <cp:revision>203</cp:revision>
  <dcterms:created xsi:type="dcterms:W3CDTF">2002-01-13T17:36:00Z</dcterms:created>
  <dcterms:modified xsi:type="dcterms:W3CDTF">2024-03-15T03:41:39Z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B03F391EA9F54ED096AADD96E01476F2</vt:lpwstr>
  </property>
  <property fmtid="{D5CDD505-2E9C-101B-9397-08002B2CF9AE}" pid="3" name="KSOProductBuildVer">
    <vt:lpwstr>1033-11.2.0.11225</vt:lpwstr>
  </property>
</Properties>
</file>